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9"/>
    </p:embeddedFont>
    <p:embeddedFont>
      <p:font typeface="Canva Sans Bold" panose="020B0604020202020204" charset="0"/>
      <p:regular r:id="rId20"/>
      <p:bold r:id="rId21"/>
    </p:embeddedFont>
    <p:embeddedFont>
      <p:font typeface="Raleway Medium" pitchFamily="2" charset="0"/>
      <p:regular r:id="rId22"/>
      <p:italic r:id="rId23"/>
    </p:embeddedFont>
    <p:embeddedFont>
      <p:font typeface="Raleway Semi-Bold" panose="020B0604020202020204"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8" autoAdjust="0"/>
  </p:normalViewPr>
  <p:slideViewPr>
    <p:cSldViewPr>
      <p:cViewPr varScale="1">
        <p:scale>
          <a:sx n="70" d="100"/>
          <a:sy n="70" d="100"/>
        </p:scale>
        <p:origin x="77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39DF3-E51E-4D79-9A23-A0E8C1FC367C}"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33AD4-6F10-4F65-86F7-7C3BA1420DB6}" type="slidenum">
              <a:rPr lang="en-US" smtClean="0"/>
              <a:t>‹#›</a:t>
            </a:fld>
            <a:endParaRPr lang="en-US"/>
          </a:p>
        </p:txBody>
      </p:sp>
    </p:spTree>
    <p:extLst>
      <p:ext uri="{BB962C8B-B14F-4D97-AF65-F5344CB8AC3E}">
        <p14:creationId xmlns:p14="http://schemas.microsoft.com/office/powerpoint/2010/main" val="225640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233AD4-6F10-4F65-86F7-7C3BA1420DB6}" type="slidenum">
              <a:rPr lang="en-US" smtClean="0"/>
              <a:t>1</a:t>
            </a:fld>
            <a:endParaRPr lang="en-US"/>
          </a:p>
        </p:txBody>
      </p:sp>
    </p:spTree>
    <p:extLst>
      <p:ext uri="{BB962C8B-B14F-4D97-AF65-F5344CB8AC3E}">
        <p14:creationId xmlns:p14="http://schemas.microsoft.com/office/powerpoint/2010/main" val="215987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233AD4-6F10-4F65-86F7-7C3BA1420DB6}" type="slidenum">
              <a:rPr lang="en-US" smtClean="0"/>
              <a:t>7</a:t>
            </a:fld>
            <a:endParaRPr lang="en-US"/>
          </a:p>
        </p:txBody>
      </p:sp>
    </p:spTree>
    <p:extLst>
      <p:ext uri="{BB962C8B-B14F-4D97-AF65-F5344CB8AC3E}">
        <p14:creationId xmlns:p14="http://schemas.microsoft.com/office/powerpoint/2010/main" val="613003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TextBox 4"/>
          <p:cNvSpPr txBox="1"/>
          <p:nvPr/>
        </p:nvSpPr>
        <p:spPr>
          <a:xfrm>
            <a:off x="1189624" y="3155319"/>
            <a:ext cx="9740098" cy="2372509"/>
          </a:xfrm>
          <a:prstGeom prst="rect">
            <a:avLst/>
          </a:prstGeom>
        </p:spPr>
        <p:txBody>
          <a:bodyPr wrap="square" lIns="0" tIns="0" rIns="0" bIns="0" rtlCol="0" anchor="t">
            <a:spAutoFit/>
          </a:bodyPr>
          <a:lstStyle/>
          <a:p>
            <a:pPr marL="0" lvl="1" indent="0" algn="l">
              <a:lnSpc>
                <a:spcPts val="9037"/>
              </a:lnSpc>
            </a:pPr>
            <a:r>
              <a:rPr lang="en-US" sz="9600" spc="-461" dirty="0">
                <a:solidFill>
                  <a:srgbClr val="00694C"/>
                </a:solidFill>
                <a:latin typeface="Raleway Medium"/>
                <a:ea typeface="Raleway Medium"/>
                <a:cs typeface="Raleway Medium"/>
                <a:sym typeface="Raleway Medium"/>
              </a:rPr>
              <a:t>CRM Insights for Managers</a:t>
            </a:r>
          </a:p>
        </p:txBody>
      </p:sp>
      <p:sp>
        <p:nvSpPr>
          <p:cNvPr id="5" name="TextBox 5"/>
          <p:cNvSpPr txBox="1"/>
          <p:nvPr/>
        </p:nvSpPr>
        <p:spPr>
          <a:xfrm>
            <a:off x="1189624" y="5905500"/>
            <a:ext cx="9179504" cy="813813"/>
          </a:xfrm>
          <a:prstGeom prst="rect">
            <a:avLst/>
          </a:prstGeom>
        </p:spPr>
        <p:txBody>
          <a:bodyPr lIns="0" tIns="0" rIns="0" bIns="0" rtlCol="0" anchor="t">
            <a:spAutoFit/>
          </a:bodyPr>
          <a:lstStyle/>
          <a:p>
            <a:pPr marL="0" lvl="1" indent="0" algn="l">
              <a:lnSpc>
                <a:spcPts val="5400"/>
              </a:lnSpc>
            </a:pPr>
            <a:r>
              <a:rPr lang="en-US" sz="6000" spc="-461" dirty="0">
                <a:solidFill>
                  <a:srgbClr val="00694C"/>
                </a:solidFill>
                <a:latin typeface="Raleway Medium"/>
                <a:sym typeface="Raleway Medium"/>
              </a:rPr>
              <a:t>Sales</a:t>
            </a:r>
            <a:r>
              <a:rPr lang="en-US" sz="8800" spc="-276" dirty="0">
                <a:solidFill>
                  <a:srgbClr val="00694C"/>
                </a:solidFill>
                <a:latin typeface="Raleway Medium"/>
                <a:ea typeface="Raleway Medium"/>
                <a:cs typeface="Raleway Medium"/>
                <a:sym typeface="Raleway Medium"/>
              </a:rPr>
              <a:t> </a:t>
            </a:r>
            <a:r>
              <a:rPr lang="en-US" sz="6000" spc="-461" dirty="0">
                <a:solidFill>
                  <a:srgbClr val="00694C"/>
                </a:solidFill>
                <a:latin typeface="Raleway Medium"/>
                <a:sym typeface="Raleway Medium"/>
              </a:rPr>
              <a:t>Snapshot</a:t>
            </a:r>
          </a:p>
        </p:txBody>
      </p:sp>
      <p:sp>
        <p:nvSpPr>
          <p:cNvPr id="6" name="TextBox 6"/>
          <p:cNvSpPr txBox="1"/>
          <p:nvPr/>
        </p:nvSpPr>
        <p:spPr>
          <a:xfrm>
            <a:off x="1219200" y="8106834"/>
            <a:ext cx="9179504" cy="381003"/>
          </a:xfrm>
          <a:prstGeom prst="rect">
            <a:avLst/>
          </a:prstGeom>
        </p:spPr>
        <p:txBody>
          <a:bodyPr lIns="0" tIns="0" rIns="0" bIns="0" rtlCol="0" anchor="t">
            <a:spAutoFit/>
          </a:bodyPr>
          <a:lstStyle/>
          <a:p>
            <a:pPr marL="0" lvl="1" indent="0" algn="l">
              <a:lnSpc>
                <a:spcPts val="2700"/>
              </a:lnSpc>
            </a:pPr>
            <a:r>
              <a:rPr lang="en-US" sz="3000" spc="-138" dirty="0">
                <a:solidFill>
                  <a:srgbClr val="00694C"/>
                </a:solidFill>
                <a:latin typeface="Raleway Medium"/>
                <a:ea typeface="Raleway Medium"/>
                <a:cs typeface="Raleway Medium"/>
                <a:sym typeface="Raleway Medium"/>
              </a:rPr>
              <a:t>Maven CRM Project</a:t>
            </a:r>
          </a:p>
        </p:txBody>
      </p:sp>
      <p:sp>
        <p:nvSpPr>
          <p:cNvPr id="7" name="TextBox 7"/>
          <p:cNvSpPr txBox="1"/>
          <p:nvPr/>
        </p:nvSpPr>
        <p:spPr>
          <a:xfrm>
            <a:off x="1219200" y="1104900"/>
            <a:ext cx="9179504" cy="381003"/>
          </a:xfrm>
          <a:prstGeom prst="rect">
            <a:avLst/>
          </a:prstGeom>
        </p:spPr>
        <p:txBody>
          <a:bodyPr lIns="0" tIns="0" rIns="0" bIns="0" rtlCol="0" anchor="t">
            <a:spAutoFit/>
          </a:bodyPr>
          <a:lstStyle/>
          <a:p>
            <a:pPr marL="0" lvl="1" indent="0" algn="l">
              <a:lnSpc>
                <a:spcPts val="2700"/>
              </a:lnSpc>
            </a:pPr>
            <a:r>
              <a:rPr lang="en-US" sz="3000" spc="-138" dirty="0">
                <a:solidFill>
                  <a:srgbClr val="00694C"/>
                </a:solidFill>
                <a:latin typeface="Raleway Medium"/>
                <a:ea typeface="Raleway Medium"/>
                <a:cs typeface="Raleway Medium"/>
                <a:sym typeface="Raleway Medium"/>
              </a:rPr>
              <a:t>Presented by MANHAM</a:t>
            </a:r>
          </a:p>
        </p:txBody>
      </p:sp>
      <p:pic>
        <p:nvPicPr>
          <p:cNvPr id="1028" name="Picture 4" descr="image">
            <a:extLst>
              <a:ext uri="{FF2B5EF4-FFF2-40B4-BE49-F238E27FC236}">
                <a16:creationId xmlns:a16="http://schemas.microsoft.com/office/drawing/2014/main" id="{30CE2711-9505-CBB7-8C6D-8871327F93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9000" y="1790700"/>
            <a:ext cx="7086600" cy="651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131128"/>
            <a:ext cx="12915900" cy="1545295"/>
          </a:xfrm>
          <a:prstGeom prst="rect">
            <a:avLst/>
          </a:prstGeom>
        </p:spPr>
        <p:txBody>
          <a:bodyPr wrap="square" lIns="0" tIns="0" rIns="0" bIns="0" rtlCol="0" anchor="t">
            <a:spAutoFit/>
          </a:bodyPr>
          <a:lstStyle/>
          <a:p>
            <a:pPr>
              <a:lnSpc>
                <a:spcPts val="12880"/>
              </a:lnSpc>
            </a:pPr>
            <a:r>
              <a:rPr lang="en-US" sz="9200" dirty="0">
                <a:solidFill>
                  <a:srgbClr val="00694C"/>
                </a:solidFill>
                <a:latin typeface="Canva Sans Bold"/>
                <a:ea typeface="Canva Sans Bold"/>
                <a:cs typeface="Canva Sans Bold"/>
                <a:sym typeface="Canva Sans Bold"/>
              </a:rPr>
              <a:t>Product Performance</a:t>
            </a:r>
          </a:p>
        </p:txBody>
      </p:sp>
      <p:sp>
        <p:nvSpPr>
          <p:cNvPr id="3" name="TextBox 3"/>
          <p:cNvSpPr txBox="1"/>
          <p:nvPr/>
        </p:nvSpPr>
        <p:spPr>
          <a:xfrm>
            <a:off x="1028700" y="1876017"/>
            <a:ext cx="16417621" cy="8515350"/>
          </a:xfrm>
          <a:prstGeom prst="rect">
            <a:avLst/>
          </a:prstGeom>
        </p:spPr>
        <p:txBody>
          <a:bodyPr lIns="0" tIns="0" rIns="0" bIns="0" rtlCol="0" anchor="t">
            <a:spAutoFit/>
          </a:bodyPr>
          <a:lstStyle/>
          <a:p>
            <a:pPr algn="l">
              <a:lnSpc>
                <a:spcPts val="4200"/>
              </a:lnSpc>
            </a:pPr>
            <a:r>
              <a:rPr lang="en-US" sz="3000">
                <a:solidFill>
                  <a:srgbClr val="00694C"/>
                </a:solidFill>
                <a:latin typeface="Canva Sans"/>
                <a:ea typeface="Canva Sans"/>
                <a:cs typeface="Canva Sans"/>
                <a:sym typeface="Canva Sans"/>
              </a:rPr>
              <a:t>1. "Product Sales Number"</a:t>
            </a:r>
          </a:p>
          <a:p>
            <a:pPr marL="647702" lvl="1" indent="-323851" algn="l">
              <a:lnSpc>
                <a:spcPts val="4200"/>
              </a:lnSpc>
              <a:buFont typeface="Arial"/>
              <a:buChar char="•"/>
            </a:pPr>
            <a:r>
              <a:rPr lang="en-US" sz="3000">
                <a:solidFill>
                  <a:srgbClr val="00694C"/>
                </a:solidFill>
                <a:latin typeface="Canva Sans"/>
                <a:ea typeface="Canva Sans"/>
                <a:cs typeface="Canva Sans"/>
                <a:sym typeface="Canva Sans"/>
              </a:rPr>
              <a:t>Overview: Displays the number of sales for each product, highlighting top sellers like MG Special and GTXPro.</a:t>
            </a:r>
          </a:p>
          <a:p>
            <a:pPr algn="l">
              <a:lnSpc>
                <a:spcPts val="4200"/>
              </a:lnSpc>
            </a:pPr>
            <a:r>
              <a:rPr lang="en-US" sz="3000">
                <a:solidFill>
                  <a:srgbClr val="00694C"/>
                </a:solidFill>
                <a:latin typeface="Canva Sans"/>
                <a:ea typeface="Canva Sans"/>
                <a:cs typeface="Canva Sans"/>
                <a:sym typeface="Canva Sans"/>
              </a:rPr>
              <a:t>2. "Total Sales by Product"</a:t>
            </a:r>
          </a:p>
          <a:p>
            <a:pPr marL="647702" lvl="1" indent="-323851" algn="l">
              <a:lnSpc>
                <a:spcPts val="4200"/>
              </a:lnSpc>
              <a:buFont typeface="Arial"/>
              <a:buChar char="•"/>
            </a:pPr>
            <a:r>
              <a:rPr lang="en-US" sz="3000">
                <a:solidFill>
                  <a:srgbClr val="00694C"/>
                </a:solidFill>
                <a:latin typeface="Canva Sans"/>
                <a:ea typeface="Canva Sans"/>
                <a:cs typeface="Canva Sans"/>
                <a:sym typeface="Canva Sans"/>
              </a:rPr>
              <a:t>Overview: Compares total revenue generated by each product, with GTXPro leading in sales.</a:t>
            </a:r>
          </a:p>
          <a:p>
            <a:pPr algn="l">
              <a:lnSpc>
                <a:spcPts val="4200"/>
              </a:lnSpc>
            </a:pPr>
            <a:r>
              <a:rPr lang="en-US" sz="3000">
                <a:solidFill>
                  <a:srgbClr val="00694C"/>
                </a:solidFill>
                <a:latin typeface="Canva Sans"/>
                <a:ea typeface="Canva Sans"/>
                <a:cs typeface="Canva Sans"/>
                <a:sym typeface="Canva Sans"/>
              </a:rPr>
              <a:t>3. "Won vs Lost Product"</a:t>
            </a:r>
          </a:p>
          <a:p>
            <a:pPr marL="647702" lvl="1" indent="-323851" algn="l">
              <a:lnSpc>
                <a:spcPts val="4200"/>
              </a:lnSpc>
              <a:buFont typeface="Arial"/>
              <a:buChar char="•"/>
            </a:pPr>
            <a:r>
              <a:rPr lang="en-US" sz="3000">
                <a:solidFill>
                  <a:srgbClr val="00694C"/>
                </a:solidFill>
                <a:latin typeface="Canva Sans"/>
                <a:ea typeface="Canva Sans"/>
                <a:cs typeface="Canva Sans"/>
                <a:sym typeface="Canva Sans"/>
              </a:rPr>
              <a:t>Overview: Shows the conversion rates of won versus lost sales for each product, indicating product performance.</a:t>
            </a:r>
          </a:p>
          <a:p>
            <a:pPr algn="l">
              <a:lnSpc>
                <a:spcPts val="4200"/>
              </a:lnSpc>
            </a:pPr>
            <a:r>
              <a:rPr lang="en-US" sz="3000">
                <a:solidFill>
                  <a:srgbClr val="00694C"/>
                </a:solidFill>
                <a:latin typeface="Canva Sans"/>
                <a:ea typeface="Canva Sans"/>
                <a:cs typeface="Canva Sans"/>
                <a:sym typeface="Canva Sans"/>
              </a:rPr>
              <a:t>4. "Average Product Weeks to Sale"</a:t>
            </a:r>
          </a:p>
          <a:p>
            <a:pPr marL="647702" lvl="1" indent="-323851" algn="l">
              <a:lnSpc>
                <a:spcPts val="4200"/>
              </a:lnSpc>
              <a:buFont typeface="Arial"/>
              <a:buChar char="•"/>
            </a:pPr>
            <a:r>
              <a:rPr lang="en-US" sz="3000">
                <a:solidFill>
                  <a:srgbClr val="00694C"/>
                </a:solidFill>
                <a:latin typeface="Canva Sans"/>
                <a:ea typeface="Canva Sans"/>
                <a:cs typeface="Canva Sans"/>
                <a:sym typeface="Canva Sans"/>
              </a:rPr>
              <a:t>Overview: Illustrates the average time taken to sell each product, with MG Special taking the longest.</a:t>
            </a:r>
          </a:p>
          <a:p>
            <a:pPr algn="l">
              <a:lnSpc>
                <a:spcPts val="4200"/>
              </a:lnSpc>
            </a:pPr>
            <a:r>
              <a:rPr lang="en-US" sz="3000">
                <a:solidFill>
                  <a:srgbClr val="00694C"/>
                </a:solidFill>
                <a:latin typeface="Canva Sans"/>
                <a:ea typeface="Canva Sans"/>
                <a:cs typeface="Canva Sans"/>
                <a:sym typeface="Canva Sans"/>
              </a:rPr>
              <a:t>5. "Average Variance in Selling Price"</a:t>
            </a:r>
          </a:p>
          <a:p>
            <a:pPr marL="647702" lvl="1" indent="-323851" algn="l">
              <a:lnSpc>
                <a:spcPts val="4200"/>
              </a:lnSpc>
              <a:buFont typeface="Arial"/>
              <a:buChar char="•"/>
            </a:pPr>
            <a:r>
              <a:rPr lang="en-US" sz="3000">
                <a:solidFill>
                  <a:srgbClr val="00694C"/>
                </a:solidFill>
                <a:latin typeface="Canva Sans"/>
                <a:ea typeface="Canva Sans"/>
                <a:cs typeface="Canva Sans"/>
                <a:sym typeface="Canva Sans"/>
              </a:rPr>
              <a:t>Overview: Compares the variance in selling prices across products, indicating price stability or fluctuation.</a:t>
            </a:r>
          </a:p>
          <a:p>
            <a:pPr algn="l">
              <a:lnSpc>
                <a:spcPts val="4200"/>
              </a:lnSpc>
            </a:pPr>
            <a:endParaRPr lang="en-US" sz="3000">
              <a:solidFill>
                <a:srgbClr val="00694C"/>
              </a:solidFill>
              <a:latin typeface="Canva Sans"/>
              <a:ea typeface="Canva Sans"/>
              <a:cs typeface="Canva Sans"/>
              <a:sym typeface="Canva Sans"/>
            </a:endParaRPr>
          </a:p>
        </p:txBody>
      </p:sp>
      <p:pic>
        <p:nvPicPr>
          <p:cNvPr id="4" name="Picture 2" descr="image">
            <a:extLst>
              <a:ext uri="{FF2B5EF4-FFF2-40B4-BE49-F238E27FC236}">
                <a16:creationId xmlns:a16="http://schemas.microsoft.com/office/drawing/2014/main" id="{1D7D16DE-BD18-08B3-BFBE-33917F009F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8874" y="0"/>
            <a:ext cx="1699126" cy="156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3"/>
          <p:cNvSpPr txBox="1"/>
          <p:nvPr/>
        </p:nvSpPr>
        <p:spPr>
          <a:xfrm>
            <a:off x="4655902" y="9191625"/>
            <a:ext cx="8976196" cy="613411"/>
          </a:xfrm>
          <a:prstGeom prst="rect">
            <a:avLst/>
          </a:prstGeom>
        </p:spPr>
        <p:txBody>
          <a:bodyPr lIns="0" tIns="0" rIns="0" bIns="0" rtlCol="0" anchor="t">
            <a:spAutoFit/>
          </a:bodyPr>
          <a:lstStyle/>
          <a:p>
            <a:pPr marL="0" lvl="0" indent="0" algn="ctr">
              <a:lnSpc>
                <a:spcPts val="5039"/>
              </a:lnSpc>
              <a:spcBef>
                <a:spcPct val="0"/>
              </a:spcBef>
            </a:pPr>
            <a:r>
              <a:rPr lang="en-US" sz="3599" b="1" dirty="0">
                <a:solidFill>
                  <a:srgbClr val="00694C"/>
                </a:solidFill>
                <a:latin typeface="+mj-lt"/>
                <a:sym typeface="Safira March"/>
              </a:rPr>
              <a:t>Accounts Performance</a:t>
            </a:r>
          </a:p>
        </p:txBody>
      </p:sp>
      <p:pic>
        <p:nvPicPr>
          <p:cNvPr id="5" name="Picture 4">
            <a:extLst>
              <a:ext uri="{FF2B5EF4-FFF2-40B4-BE49-F238E27FC236}">
                <a16:creationId xmlns:a16="http://schemas.microsoft.com/office/drawing/2014/main" id="{DC888B3C-2F95-F265-6B24-9B459DE4666F}"/>
              </a:ext>
            </a:extLst>
          </p:cNvPr>
          <p:cNvPicPr>
            <a:picLocks noChangeAspect="1"/>
          </p:cNvPicPr>
          <p:nvPr/>
        </p:nvPicPr>
        <p:blipFill>
          <a:blip r:embed="rId2"/>
          <a:stretch>
            <a:fillRect/>
          </a:stretch>
        </p:blipFill>
        <p:spPr>
          <a:xfrm>
            <a:off x="1647442" y="266700"/>
            <a:ext cx="14993116" cy="8673464"/>
          </a:xfrm>
          <a:prstGeom prst="rect">
            <a:avLst/>
          </a:prstGeom>
        </p:spPr>
      </p:pic>
      <p:pic>
        <p:nvPicPr>
          <p:cNvPr id="2" name="Picture 2" descr="image">
            <a:extLst>
              <a:ext uri="{FF2B5EF4-FFF2-40B4-BE49-F238E27FC236}">
                <a16:creationId xmlns:a16="http://schemas.microsoft.com/office/drawing/2014/main" id="{090E5F47-5AF3-884A-82AD-81D9732D7C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9062" y="0"/>
            <a:ext cx="1118937" cy="1028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159703"/>
            <a:ext cx="13525500" cy="1566544"/>
          </a:xfrm>
          <a:prstGeom prst="rect">
            <a:avLst/>
          </a:prstGeom>
        </p:spPr>
        <p:txBody>
          <a:bodyPr wrap="square" lIns="0" tIns="0" rIns="0" bIns="0" rtlCol="0" anchor="t">
            <a:spAutoFit/>
          </a:bodyPr>
          <a:lstStyle/>
          <a:p>
            <a:pPr>
              <a:lnSpc>
                <a:spcPts val="12880"/>
              </a:lnSpc>
            </a:pPr>
            <a:r>
              <a:rPr lang="en-US" sz="9200" dirty="0">
                <a:solidFill>
                  <a:srgbClr val="00694C"/>
                </a:solidFill>
                <a:latin typeface="Canva Sans Bold"/>
                <a:ea typeface="Canva Sans Bold"/>
                <a:cs typeface="Canva Sans Bold"/>
                <a:sym typeface="Canva Sans Bold"/>
              </a:rPr>
              <a:t>Accounts Performance</a:t>
            </a:r>
          </a:p>
        </p:txBody>
      </p:sp>
      <p:sp>
        <p:nvSpPr>
          <p:cNvPr id="3" name="TextBox 3"/>
          <p:cNvSpPr txBox="1"/>
          <p:nvPr/>
        </p:nvSpPr>
        <p:spPr>
          <a:xfrm>
            <a:off x="1028700" y="1905635"/>
            <a:ext cx="15971281" cy="8381365"/>
          </a:xfrm>
          <a:prstGeom prst="rect">
            <a:avLst/>
          </a:prstGeom>
        </p:spPr>
        <p:txBody>
          <a:bodyPr lIns="0" tIns="0" rIns="0" bIns="0" rtlCol="0" anchor="t">
            <a:spAutoFit/>
          </a:bodyPr>
          <a:lstStyle/>
          <a:p>
            <a:pPr algn="l">
              <a:lnSpc>
                <a:spcPts val="4759"/>
              </a:lnSpc>
            </a:pPr>
            <a:r>
              <a:rPr lang="en-US" sz="3399">
                <a:solidFill>
                  <a:srgbClr val="00694C"/>
                </a:solidFill>
                <a:latin typeface="Canva Sans"/>
                <a:ea typeface="Canva Sans"/>
                <a:cs typeface="Canva Sans"/>
                <a:sym typeface="Canva Sans"/>
              </a:rPr>
              <a:t>1. "Total Sales by Office"</a:t>
            </a:r>
          </a:p>
          <a:p>
            <a:pPr marL="734059" lvl="1" indent="-367030" algn="l">
              <a:lnSpc>
                <a:spcPts val="4759"/>
              </a:lnSpc>
              <a:buFont typeface="Arial"/>
              <a:buChar char="•"/>
            </a:pPr>
            <a:r>
              <a:rPr lang="en-US" sz="3399">
                <a:solidFill>
                  <a:srgbClr val="00694C"/>
                </a:solidFill>
                <a:latin typeface="Canva Sans"/>
                <a:ea typeface="Canva Sans"/>
                <a:cs typeface="Canva Sans"/>
                <a:sym typeface="Canva Sans"/>
              </a:rPr>
              <a:t>Overview: Displays total sales by office location, with the USA leading in revenue generation.</a:t>
            </a:r>
          </a:p>
          <a:p>
            <a:pPr algn="l">
              <a:lnSpc>
                <a:spcPts val="4759"/>
              </a:lnSpc>
            </a:pPr>
            <a:r>
              <a:rPr lang="en-US" sz="3399">
                <a:solidFill>
                  <a:srgbClr val="00694C"/>
                </a:solidFill>
                <a:latin typeface="Canva Sans"/>
                <a:ea typeface="Canva Sans"/>
                <a:cs typeface="Canva Sans"/>
                <a:sym typeface="Canva Sans"/>
              </a:rPr>
              <a:t>2. "Total Sales by Account Sector"</a:t>
            </a:r>
          </a:p>
          <a:p>
            <a:pPr marL="734059" lvl="1" indent="-367030" algn="l">
              <a:lnSpc>
                <a:spcPts val="4759"/>
              </a:lnSpc>
              <a:buFont typeface="Arial"/>
              <a:buChar char="•"/>
            </a:pPr>
            <a:r>
              <a:rPr lang="en-US" sz="3399">
                <a:solidFill>
                  <a:srgbClr val="00694C"/>
                </a:solidFill>
                <a:latin typeface="Canva Sans"/>
                <a:ea typeface="Canva Sans"/>
                <a:cs typeface="Canva Sans"/>
                <a:sym typeface="Canva Sans"/>
              </a:rPr>
              <a:t>Overview: Compares sales across different account sectors, highlighting the dominance of the Technology sector.</a:t>
            </a:r>
          </a:p>
          <a:p>
            <a:pPr algn="l">
              <a:lnSpc>
                <a:spcPts val="4759"/>
              </a:lnSpc>
            </a:pPr>
            <a:r>
              <a:rPr lang="en-US" sz="3399">
                <a:solidFill>
                  <a:srgbClr val="00694C"/>
                </a:solidFill>
                <a:latin typeface="Canva Sans"/>
                <a:ea typeface="Canva Sans"/>
                <a:cs typeface="Canva Sans"/>
                <a:sym typeface="Canva Sans"/>
              </a:rPr>
              <a:t>3. "Conversion Percentage by Sector"</a:t>
            </a:r>
          </a:p>
          <a:p>
            <a:pPr marL="734059" lvl="1" indent="-367030" algn="l">
              <a:lnSpc>
                <a:spcPts val="4759"/>
              </a:lnSpc>
              <a:buFont typeface="Arial"/>
              <a:buChar char="•"/>
            </a:pPr>
            <a:r>
              <a:rPr lang="en-US" sz="3399">
                <a:solidFill>
                  <a:srgbClr val="00694C"/>
                </a:solidFill>
                <a:latin typeface="Canva Sans"/>
                <a:ea typeface="Canva Sans"/>
                <a:cs typeface="Canva Sans"/>
                <a:sym typeface="Canva Sans"/>
              </a:rPr>
              <a:t>Overview: Shows the conversion rates for each account sector, indicating sales success in different industries.</a:t>
            </a:r>
          </a:p>
          <a:p>
            <a:pPr algn="l">
              <a:lnSpc>
                <a:spcPts val="4759"/>
              </a:lnSpc>
            </a:pPr>
            <a:r>
              <a:rPr lang="en-US" sz="3399">
                <a:solidFill>
                  <a:srgbClr val="00694C"/>
                </a:solidFill>
                <a:latin typeface="Canva Sans"/>
                <a:ea typeface="Canva Sans"/>
                <a:cs typeface="Canva Sans"/>
                <a:sym typeface="Canva Sans"/>
              </a:rPr>
              <a:t>4. "Sales Revenue vs Number of Sales"</a:t>
            </a:r>
          </a:p>
          <a:p>
            <a:pPr marL="734059" lvl="1" indent="-367030" algn="l">
              <a:lnSpc>
                <a:spcPts val="4759"/>
              </a:lnSpc>
              <a:buFont typeface="Arial"/>
              <a:buChar char="•"/>
            </a:pPr>
            <a:r>
              <a:rPr lang="en-US" sz="3399">
                <a:solidFill>
                  <a:srgbClr val="00694C"/>
                </a:solidFill>
                <a:latin typeface="Canva Sans"/>
                <a:ea typeface="Canva Sans"/>
                <a:cs typeface="Canva Sans"/>
                <a:sym typeface="Canva Sans"/>
              </a:rPr>
              <a:t>Overview: Illustrates the relationship between sales revenue and the number of sales across sectors, showing where high volume correlates with high revenue.</a:t>
            </a:r>
          </a:p>
          <a:p>
            <a:pPr algn="l">
              <a:lnSpc>
                <a:spcPts val="4759"/>
              </a:lnSpc>
            </a:pPr>
            <a:endParaRPr lang="en-US" sz="3399">
              <a:solidFill>
                <a:srgbClr val="00694C"/>
              </a:solidFill>
              <a:latin typeface="Canva Sans"/>
              <a:ea typeface="Canva Sans"/>
              <a:cs typeface="Canva Sans"/>
              <a:sym typeface="Canva Sans"/>
            </a:endParaRPr>
          </a:p>
        </p:txBody>
      </p:sp>
      <p:pic>
        <p:nvPicPr>
          <p:cNvPr id="4" name="Picture 2" descr="image">
            <a:extLst>
              <a:ext uri="{FF2B5EF4-FFF2-40B4-BE49-F238E27FC236}">
                <a16:creationId xmlns:a16="http://schemas.microsoft.com/office/drawing/2014/main" id="{E61097C3-0549-D104-A546-CC2ADF4BC9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8874" y="0"/>
            <a:ext cx="1699126" cy="156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764107" y="212931"/>
            <a:ext cx="15132089" cy="8728321"/>
          </a:xfrm>
          <a:custGeom>
            <a:avLst/>
            <a:gdLst/>
            <a:ahLst/>
            <a:cxnLst/>
            <a:rect l="l" t="t" r="r" b="b"/>
            <a:pathLst>
              <a:path w="15132089" h="8728321">
                <a:moveTo>
                  <a:pt x="0" y="0"/>
                </a:moveTo>
                <a:lnTo>
                  <a:pt x="15132089" y="0"/>
                </a:lnTo>
                <a:lnTo>
                  <a:pt x="15132089" y="8728321"/>
                </a:lnTo>
                <a:lnTo>
                  <a:pt x="0" y="8728321"/>
                </a:lnTo>
                <a:lnTo>
                  <a:pt x="0" y="0"/>
                </a:lnTo>
                <a:close/>
              </a:path>
            </a:pathLst>
          </a:custGeom>
          <a:blipFill>
            <a:blip r:embed="rId2"/>
            <a:stretch>
              <a:fillRect/>
            </a:stretch>
          </a:blipFill>
        </p:spPr>
        <p:txBody>
          <a:bodyPr/>
          <a:lstStyle/>
          <a:p>
            <a:endParaRPr lang="en-EG"/>
          </a:p>
        </p:txBody>
      </p:sp>
      <p:sp>
        <p:nvSpPr>
          <p:cNvPr id="3" name="TextBox 3"/>
          <p:cNvSpPr txBox="1"/>
          <p:nvPr/>
        </p:nvSpPr>
        <p:spPr>
          <a:xfrm>
            <a:off x="5536448" y="9267825"/>
            <a:ext cx="7587407" cy="613411"/>
          </a:xfrm>
          <a:prstGeom prst="rect">
            <a:avLst/>
          </a:prstGeom>
        </p:spPr>
        <p:txBody>
          <a:bodyPr lIns="0" tIns="0" rIns="0" bIns="0" rtlCol="0" anchor="t">
            <a:spAutoFit/>
          </a:bodyPr>
          <a:lstStyle/>
          <a:p>
            <a:pPr marL="0" lvl="0" indent="0" algn="ctr">
              <a:lnSpc>
                <a:spcPts val="5039"/>
              </a:lnSpc>
              <a:spcBef>
                <a:spcPct val="0"/>
              </a:spcBef>
            </a:pPr>
            <a:r>
              <a:rPr lang="en-US" sz="3599" b="1" dirty="0">
                <a:solidFill>
                  <a:srgbClr val="00694C"/>
                </a:solidFill>
                <a:latin typeface="+mj-lt"/>
                <a:sym typeface="Safira March"/>
              </a:rPr>
              <a:t>Total Sales Analysis</a:t>
            </a:r>
          </a:p>
        </p:txBody>
      </p:sp>
      <p:pic>
        <p:nvPicPr>
          <p:cNvPr id="4" name="Picture 2" descr="image">
            <a:extLst>
              <a:ext uri="{FF2B5EF4-FFF2-40B4-BE49-F238E27FC236}">
                <a16:creationId xmlns:a16="http://schemas.microsoft.com/office/drawing/2014/main" id="{063F6B95-61F7-597E-EA9E-CE09108CEB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9062" y="0"/>
            <a:ext cx="1118937" cy="1028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5905500" cy="1566544"/>
          </a:xfrm>
          <a:prstGeom prst="rect">
            <a:avLst/>
          </a:prstGeom>
        </p:spPr>
        <p:txBody>
          <a:bodyPr wrap="square" lIns="0" tIns="0" rIns="0" bIns="0" rtlCol="0" anchor="t">
            <a:spAutoFit/>
          </a:bodyPr>
          <a:lstStyle/>
          <a:p>
            <a:pPr algn="ctr">
              <a:lnSpc>
                <a:spcPts val="12880"/>
              </a:lnSpc>
            </a:pPr>
            <a:r>
              <a:rPr lang="en-US" sz="9200" dirty="0">
                <a:solidFill>
                  <a:srgbClr val="00694C"/>
                </a:solidFill>
                <a:latin typeface="Canva Sans Bold"/>
                <a:ea typeface="Canva Sans Bold"/>
                <a:cs typeface="Canva Sans Bold"/>
                <a:sym typeface="Canva Sans Bold"/>
              </a:rPr>
              <a:t>Summary</a:t>
            </a:r>
          </a:p>
        </p:txBody>
      </p:sp>
      <p:sp>
        <p:nvSpPr>
          <p:cNvPr id="3" name="TextBox 3"/>
          <p:cNvSpPr txBox="1"/>
          <p:nvPr/>
        </p:nvSpPr>
        <p:spPr>
          <a:xfrm>
            <a:off x="1011713" y="3095376"/>
            <a:ext cx="16247587" cy="4979889"/>
          </a:xfrm>
          <a:prstGeom prst="rect">
            <a:avLst/>
          </a:prstGeom>
        </p:spPr>
        <p:txBody>
          <a:bodyPr lIns="0" tIns="0" rIns="0" bIns="0" rtlCol="0" anchor="t">
            <a:spAutoFit/>
          </a:bodyPr>
          <a:lstStyle/>
          <a:p>
            <a:pPr algn="l">
              <a:lnSpc>
                <a:spcPts val="5599"/>
              </a:lnSpc>
            </a:pPr>
            <a:r>
              <a:rPr lang="en-US" sz="3999" dirty="0">
                <a:solidFill>
                  <a:srgbClr val="00694C"/>
                </a:solidFill>
                <a:latin typeface="Canva Sans"/>
                <a:ea typeface="Canva Sans"/>
                <a:cs typeface="Canva Sans"/>
                <a:sym typeface="Canva Sans"/>
              </a:rPr>
              <a:t>This presentation provides an analysis of 4Q 2017 sales performance, covering key metrics across managers, teams and products. It highlights top-performing managers and products, examines team efficiency and conversion rates, and compares sales across different regions and sectors. The presentation concludes with insights and recommendations for optimizing future sales strategies.</a:t>
            </a:r>
          </a:p>
        </p:txBody>
      </p:sp>
      <p:pic>
        <p:nvPicPr>
          <p:cNvPr id="4" name="Picture 2" descr="image">
            <a:extLst>
              <a:ext uri="{FF2B5EF4-FFF2-40B4-BE49-F238E27FC236}">
                <a16:creationId xmlns:a16="http://schemas.microsoft.com/office/drawing/2014/main" id="{8D6B0608-3A8E-54B6-4591-28D4EC21F3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8874" y="0"/>
            <a:ext cx="1699126" cy="156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11976743" cy="1566544"/>
          </a:xfrm>
          <a:prstGeom prst="rect">
            <a:avLst/>
          </a:prstGeom>
        </p:spPr>
        <p:txBody>
          <a:bodyPr wrap="square" lIns="0" tIns="0" rIns="0" bIns="0" rtlCol="0" anchor="t">
            <a:spAutoFit/>
          </a:bodyPr>
          <a:lstStyle/>
          <a:p>
            <a:pPr>
              <a:lnSpc>
                <a:spcPts val="12880"/>
              </a:lnSpc>
            </a:pPr>
            <a:r>
              <a:rPr lang="en-US" sz="9200" dirty="0">
                <a:solidFill>
                  <a:srgbClr val="00694C"/>
                </a:solidFill>
                <a:latin typeface="Canva Sans Bold"/>
                <a:ea typeface="Canva Sans Bold"/>
                <a:cs typeface="Canva Sans Bold"/>
                <a:sym typeface="Canva Sans Bold"/>
              </a:rPr>
              <a:t>Made by:</a:t>
            </a:r>
          </a:p>
        </p:txBody>
      </p:sp>
      <p:sp>
        <p:nvSpPr>
          <p:cNvPr id="4" name="TextBox 4"/>
          <p:cNvSpPr txBox="1"/>
          <p:nvPr/>
        </p:nvSpPr>
        <p:spPr>
          <a:xfrm>
            <a:off x="1028700" y="3261273"/>
            <a:ext cx="6072039" cy="863600"/>
          </a:xfrm>
          <a:prstGeom prst="rect">
            <a:avLst/>
          </a:prstGeom>
        </p:spPr>
        <p:txBody>
          <a:bodyPr lIns="0" tIns="0" rIns="0" bIns="0" rtlCol="0" anchor="t">
            <a:spAutoFit/>
          </a:bodyPr>
          <a:lstStyle/>
          <a:p>
            <a:pPr algn="l">
              <a:lnSpc>
                <a:spcPts val="7000"/>
              </a:lnSpc>
            </a:pPr>
            <a:r>
              <a:rPr lang="en-US" sz="5000" dirty="0">
                <a:solidFill>
                  <a:srgbClr val="00694C"/>
                </a:solidFill>
                <a:latin typeface="Canva Sans Bold"/>
                <a:ea typeface="Canva Sans Bold"/>
                <a:cs typeface="Canva Sans Bold"/>
                <a:sym typeface="Canva Sans Bold"/>
              </a:rPr>
              <a:t>Amr Mostafa Kamel</a:t>
            </a:r>
          </a:p>
        </p:txBody>
      </p:sp>
      <p:sp>
        <p:nvSpPr>
          <p:cNvPr id="5" name="TextBox 5"/>
          <p:cNvSpPr txBox="1"/>
          <p:nvPr/>
        </p:nvSpPr>
        <p:spPr>
          <a:xfrm>
            <a:off x="1028700" y="4246880"/>
            <a:ext cx="5295900" cy="850810"/>
          </a:xfrm>
          <a:prstGeom prst="rect">
            <a:avLst/>
          </a:prstGeom>
        </p:spPr>
        <p:txBody>
          <a:bodyPr wrap="square" lIns="0" tIns="0" rIns="0" bIns="0" rtlCol="0" anchor="t">
            <a:spAutoFit/>
          </a:bodyPr>
          <a:lstStyle/>
          <a:p>
            <a:pPr algn="l">
              <a:lnSpc>
                <a:spcPts val="7000"/>
              </a:lnSpc>
            </a:pPr>
            <a:r>
              <a:rPr lang="en-US" sz="5000" dirty="0">
                <a:solidFill>
                  <a:srgbClr val="00694C"/>
                </a:solidFill>
                <a:latin typeface="Canva Sans Bold"/>
                <a:ea typeface="Canva Sans Bold"/>
                <a:cs typeface="Canva Sans Bold"/>
                <a:sym typeface="Canva Sans Bold"/>
              </a:rPr>
              <a:t>Abdallah </a:t>
            </a:r>
            <a:r>
              <a:rPr lang="en-US" sz="5000" dirty="0">
                <a:solidFill>
                  <a:srgbClr val="00694C"/>
                </a:solidFill>
                <a:latin typeface="Canva Sans Bold"/>
              </a:rPr>
              <a:t>Said </a:t>
            </a:r>
            <a:endParaRPr lang="en-US" sz="5000" dirty="0">
              <a:solidFill>
                <a:srgbClr val="00694C"/>
              </a:solidFill>
              <a:latin typeface="Canva Sans Bold"/>
              <a:sym typeface="Canva Sans Bold"/>
            </a:endParaRPr>
          </a:p>
        </p:txBody>
      </p:sp>
      <p:sp>
        <p:nvSpPr>
          <p:cNvPr id="6" name="TextBox 6"/>
          <p:cNvSpPr txBox="1"/>
          <p:nvPr/>
        </p:nvSpPr>
        <p:spPr>
          <a:xfrm>
            <a:off x="1028700" y="5229225"/>
            <a:ext cx="4811092" cy="1748492"/>
          </a:xfrm>
          <a:prstGeom prst="rect">
            <a:avLst/>
          </a:prstGeom>
        </p:spPr>
        <p:txBody>
          <a:bodyPr wrap="square" lIns="0" tIns="0" rIns="0" bIns="0" rtlCol="0" anchor="t">
            <a:spAutoFit/>
          </a:bodyPr>
          <a:lstStyle/>
          <a:p>
            <a:pPr algn="l">
              <a:lnSpc>
                <a:spcPts val="7000"/>
              </a:lnSpc>
            </a:pPr>
            <a:r>
              <a:rPr lang="en-US" sz="5000" dirty="0">
                <a:solidFill>
                  <a:srgbClr val="00694C"/>
                </a:solidFill>
                <a:latin typeface="Canva Sans Bold"/>
                <a:ea typeface="Canva Sans Bold"/>
                <a:cs typeface="Canva Sans Bold"/>
                <a:sym typeface="Canva Sans Bold"/>
              </a:rPr>
              <a:t>Mahmoud Saad</a:t>
            </a:r>
          </a:p>
        </p:txBody>
      </p:sp>
      <p:sp>
        <p:nvSpPr>
          <p:cNvPr id="7" name="TextBox 7"/>
          <p:cNvSpPr txBox="1"/>
          <p:nvPr/>
        </p:nvSpPr>
        <p:spPr>
          <a:xfrm>
            <a:off x="1028700" y="6211570"/>
            <a:ext cx="5896570" cy="863600"/>
          </a:xfrm>
          <a:prstGeom prst="rect">
            <a:avLst/>
          </a:prstGeom>
        </p:spPr>
        <p:txBody>
          <a:bodyPr lIns="0" tIns="0" rIns="0" bIns="0" rtlCol="0" anchor="t">
            <a:spAutoFit/>
          </a:bodyPr>
          <a:lstStyle/>
          <a:p>
            <a:pPr algn="l">
              <a:lnSpc>
                <a:spcPts val="7000"/>
              </a:lnSpc>
            </a:pPr>
            <a:r>
              <a:rPr lang="en-US" sz="5000" dirty="0">
                <a:solidFill>
                  <a:srgbClr val="00694C"/>
                </a:solidFill>
                <a:latin typeface="Canva Sans Bold"/>
                <a:ea typeface="Canva Sans Bold"/>
                <a:cs typeface="Canva Sans Bold"/>
                <a:sym typeface="Canva Sans Bold"/>
              </a:rPr>
              <a:t>Mohammed Yasser</a:t>
            </a:r>
          </a:p>
        </p:txBody>
      </p:sp>
      <p:sp>
        <p:nvSpPr>
          <p:cNvPr id="8" name="TextBox 8"/>
          <p:cNvSpPr txBox="1"/>
          <p:nvPr/>
        </p:nvSpPr>
        <p:spPr>
          <a:xfrm>
            <a:off x="1028700" y="7193915"/>
            <a:ext cx="6753895" cy="863600"/>
          </a:xfrm>
          <a:prstGeom prst="rect">
            <a:avLst/>
          </a:prstGeom>
        </p:spPr>
        <p:txBody>
          <a:bodyPr lIns="0" tIns="0" rIns="0" bIns="0" rtlCol="0" anchor="t">
            <a:spAutoFit/>
          </a:bodyPr>
          <a:lstStyle/>
          <a:p>
            <a:pPr algn="l">
              <a:lnSpc>
                <a:spcPts val="7000"/>
              </a:lnSpc>
            </a:pPr>
            <a:r>
              <a:rPr lang="en-US" sz="5000" dirty="0">
                <a:solidFill>
                  <a:srgbClr val="00694C"/>
                </a:solidFill>
                <a:latin typeface="Canva Sans Bold"/>
                <a:ea typeface="Canva Sans Bold"/>
                <a:cs typeface="Canva Sans Bold"/>
                <a:sym typeface="Canva Sans Bold"/>
              </a:rPr>
              <a:t>Hussein </a:t>
            </a:r>
            <a:r>
              <a:rPr lang="en-US" sz="5000" dirty="0" err="1">
                <a:solidFill>
                  <a:srgbClr val="00694C"/>
                </a:solidFill>
                <a:latin typeface="Canva Sans Bold"/>
                <a:ea typeface="Canva Sans Bold"/>
                <a:cs typeface="Canva Sans Bold"/>
                <a:sym typeface="Canva Sans Bold"/>
              </a:rPr>
              <a:t>Srour</a:t>
            </a:r>
            <a:r>
              <a:rPr lang="en-US" sz="5000" dirty="0">
                <a:solidFill>
                  <a:srgbClr val="00694C"/>
                </a:solidFill>
                <a:latin typeface="Canva Sans Bold"/>
                <a:ea typeface="Canva Sans Bold"/>
                <a:cs typeface="Canva Sans Bold"/>
                <a:sym typeface="Canva Sans Bold"/>
              </a:rPr>
              <a:t> Hassan</a:t>
            </a:r>
          </a:p>
        </p:txBody>
      </p:sp>
      <p:sp>
        <p:nvSpPr>
          <p:cNvPr id="9" name="TextBox 9"/>
          <p:cNvSpPr txBox="1"/>
          <p:nvPr/>
        </p:nvSpPr>
        <p:spPr>
          <a:xfrm>
            <a:off x="1028700" y="8268128"/>
            <a:ext cx="5615062" cy="863600"/>
          </a:xfrm>
          <a:prstGeom prst="rect">
            <a:avLst/>
          </a:prstGeom>
        </p:spPr>
        <p:txBody>
          <a:bodyPr lIns="0" tIns="0" rIns="0" bIns="0" rtlCol="0" anchor="t">
            <a:spAutoFit/>
          </a:bodyPr>
          <a:lstStyle/>
          <a:p>
            <a:pPr algn="l">
              <a:lnSpc>
                <a:spcPts val="7000"/>
              </a:lnSpc>
            </a:pPr>
            <a:r>
              <a:rPr lang="en-US" sz="5000" dirty="0" err="1">
                <a:solidFill>
                  <a:srgbClr val="00694C"/>
                </a:solidFill>
                <a:latin typeface="Canva Sans Bold"/>
                <a:ea typeface="Canva Sans Bold"/>
                <a:cs typeface="Canva Sans Bold"/>
                <a:sym typeface="Canva Sans Bold"/>
              </a:rPr>
              <a:t>Norhan</a:t>
            </a:r>
            <a:r>
              <a:rPr lang="en-US" sz="5000" dirty="0">
                <a:solidFill>
                  <a:srgbClr val="00694C"/>
                </a:solidFill>
                <a:latin typeface="Canva Sans Bold"/>
                <a:ea typeface="Canva Sans Bold"/>
                <a:cs typeface="Canva Sans Bold"/>
                <a:sym typeface="Canva Sans Bold"/>
              </a:rPr>
              <a:t> Mahmoud</a:t>
            </a:r>
          </a:p>
        </p:txBody>
      </p:sp>
      <p:sp>
        <p:nvSpPr>
          <p:cNvPr id="12" name="TextBox 11">
            <a:extLst>
              <a:ext uri="{FF2B5EF4-FFF2-40B4-BE49-F238E27FC236}">
                <a16:creationId xmlns:a16="http://schemas.microsoft.com/office/drawing/2014/main" id="{9057354C-7D96-BD49-5819-CBEBAD3A6021}"/>
              </a:ext>
            </a:extLst>
          </p:cNvPr>
          <p:cNvSpPr txBox="1"/>
          <p:nvPr/>
        </p:nvSpPr>
        <p:spPr>
          <a:xfrm>
            <a:off x="9296400" y="7407188"/>
            <a:ext cx="8991600" cy="1908984"/>
          </a:xfrm>
          <a:prstGeom prst="rect">
            <a:avLst/>
          </a:prstGeom>
          <a:noFill/>
        </p:spPr>
        <p:txBody>
          <a:bodyPr wrap="square">
            <a:spAutoFit/>
          </a:bodyPr>
          <a:lstStyle/>
          <a:p>
            <a:pPr marL="0" marR="0">
              <a:lnSpc>
                <a:spcPct val="115000"/>
              </a:lnSpc>
              <a:spcBef>
                <a:spcPts val="0"/>
              </a:spcBef>
              <a:spcAft>
                <a:spcPts val="800"/>
              </a:spcAft>
            </a:pPr>
            <a:r>
              <a:rPr lang="en-US" sz="5000" dirty="0">
                <a:solidFill>
                  <a:srgbClr val="00694C"/>
                </a:solidFill>
                <a:latin typeface="Canva Sans Bold"/>
              </a:rPr>
              <a:t>Supervised By:</a:t>
            </a:r>
            <a:endParaRPr lang="ar-EG" sz="5000" dirty="0">
              <a:solidFill>
                <a:srgbClr val="00694C"/>
              </a:solidFill>
              <a:latin typeface="Canva Sans Bold"/>
            </a:endParaRPr>
          </a:p>
          <a:p>
            <a:pPr marL="0" marR="0">
              <a:lnSpc>
                <a:spcPct val="115000"/>
              </a:lnSpc>
              <a:spcBef>
                <a:spcPts val="0"/>
              </a:spcBef>
              <a:spcAft>
                <a:spcPts val="800"/>
              </a:spcAft>
            </a:pPr>
            <a:r>
              <a:rPr lang="en-US" sz="5000" dirty="0">
                <a:solidFill>
                  <a:srgbClr val="00694C"/>
                </a:solidFill>
                <a:latin typeface="Canva Sans Bold"/>
              </a:rPr>
              <a:t> Kareem El-</a:t>
            </a:r>
            <a:r>
              <a:rPr lang="en-US" sz="5000" dirty="0" err="1">
                <a:solidFill>
                  <a:srgbClr val="00694C"/>
                </a:solidFill>
                <a:latin typeface="Canva Sans Bold"/>
              </a:rPr>
              <a:t>Demerdash</a:t>
            </a:r>
            <a:endParaRPr lang="en-US" sz="5000" dirty="0">
              <a:solidFill>
                <a:srgbClr val="00694C"/>
              </a:solidFill>
              <a:latin typeface="Canva Sans Bold"/>
            </a:endParaRPr>
          </a:p>
        </p:txBody>
      </p:sp>
      <p:pic>
        <p:nvPicPr>
          <p:cNvPr id="3" name="Picture 2" descr="image">
            <a:extLst>
              <a:ext uri="{FF2B5EF4-FFF2-40B4-BE49-F238E27FC236}">
                <a16:creationId xmlns:a16="http://schemas.microsoft.com/office/drawing/2014/main" id="{5C3FE4AE-FA34-C874-4705-29B3B8828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0843" y="833005"/>
            <a:ext cx="5029200" cy="46236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C093CDD-D762-1F06-4FA6-305C20F4DC30}"/>
              </a:ext>
            </a:extLst>
          </p:cNvPr>
          <p:cNvSpPr txBox="1"/>
          <p:nvPr/>
        </p:nvSpPr>
        <p:spPr>
          <a:xfrm>
            <a:off x="9296400" y="6150044"/>
            <a:ext cx="8039100" cy="769441"/>
          </a:xfrm>
          <a:prstGeom prst="rect">
            <a:avLst/>
          </a:prstGeom>
          <a:noFill/>
        </p:spPr>
        <p:txBody>
          <a:bodyPr wrap="square">
            <a:spAutoFit/>
          </a:bodyPr>
          <a:lstStyle/>
          <a:p>
            <a:r>
              <a:rPr lang="en-US" sz="4400" dirty="0">
                <a:solidFill>
                  <a:srgbClr val="00694C"/>
                </a:solidFill>
                <a:latin typeface="Canva Sans Bold"/>
              </a:rPr>
              <a:t>Implementing</a:t>
            </a:r>
            <a:r>
              <a:rPr lang="en-US" sz="1400" dirty="0"/>
              <a:t> </a:t>
            </a:r>
            <a:r>
              <a:rPr lang="en-US" sz="4400" dirty="0">
                <a:solidFill>
                  <a:srgbClr val="00694C"/>
                </a:solidFill>
                <a:latin typeface="Canva Sans Bold"/>
              </a:rPr>
              <a:t>company: AST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EG"/>
          </a:p>
        </p:txBody>
      </p:sp>
      <p:sp>
        <p:nvSpPr>
          <p:cNvPr id="4" name="TextBox 4"/>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spc="-681" dirty="0">
                <a:solidFill>
                  <a:srgbClr val="00694C"/>
                </a:solidFill>
                <a:latin typeface="Raleway Medium"/>
                <a:ea typeface="Raleway Medium"/>
                <a:cs typeface="Raleway Medium"/>
                <a:sym typeface="Raleway Medium"/>
              </a:rPr>
              <a:t>Thank you very much!</a:t>
            </a:r>
          </a:p>
        </p:txBody>
      </p:sp>
      <p:pic>
        <p:nvPicPr>
          <p:cNvPr id="3074" name="Picture 2" descr="image">
            <a:extLst>
              <a:ext uri="{FF2B5EF4-FFF2-40B4-BE49-F238E27FC236}">
                <a16:creationId xmlns:a16="http://schemas.microsoft.com/office/drawing/2014/main" id="{AA7BEFE8-E6DB-C191-D25A-E9F934356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9000" y="1995487"/>
            <a:ext cx="7086600" cy="651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894354" y="1028700"/>
            <a:ext cx="7038370" cy="7274801"/>
          </a:xfrm>
          <a:custGeom>
            <a:avLst/>
            <a:gdLst/>
            <a:ahLst/>
            <a:cxnLst/>
            <a:rect l="l" t="t" r="r" b="b"/>
            <a:pathLst>
              <a:path w="7038370" h="7274801">
                <a:moveTo>
                  <a:pt x="0" y="0"/>
                </a:moveTo>
                <a:lnTo>
                  <a:pt x="7038371" y="0"/>
                </a:lnTo>
                <a:lnTo>
                  <a:pt x="7038371" y="7274801"/>
                </a:lnTo>
                <a:lnTo>
                  <a:pt x="0" y="7274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EG"/>
          </a:p>
        </p:txBody>
      </p:sp>
      <p:sp>
        <p:nvSpPr>
          <p:cNvPr id="3" name="TextBox 3"/>
          <p:cNvSpPr txBox="1"/>
          <p:nvPr/>
        </p:nvSpPr>
        <p:spPr>
          <a:xfrm>
            <a:off x="1219200" y="1304925"/>
            <a:ext cx="7924800" cy="353534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Raleway Medium"/>
                <a:ea typeface="Raleway Medium"/>
                <a:cs typeface="Raleway Medium"/>
                <a:sym typeface="Raleway Medium"/>
              </a:rPr>
              <a:t>Introduction to results analysis</a:t>
            </a:r>
          </a:p>
        </p:txBody>
      </p:sp>
      <p:sp>
        <p:nvSpPr>
          <p:cNvPr id="4" name="TextBox 4"/>
          <p:cNvSpPr txBox="1"/>
          <p:nvPr/>
        </p:nvSpPr>
        <p:spPr>
          <a:xfrm>
            <a:off x="1219200" y="5734002"/>
            <a:ext cx="7470838" cy="5360442"/>
          </a:xfrm>
          <a:prstGeom prst="rect">
            <a:avLst/>
          </a:prstGeom>
        </p:spPr>
        <p:txBody>
          <a:bodyPr lIns="0" tIns="0" rIns="0" bIns="0" rtlCol="0" anchor="t">
            <a:spAutoFit/>
          </a:bodyPr>
          <a:lstStyle/>
          <a:p>
            <a:pPr algn="l">
              <a:lnSpc>
                <a:spcPts val="4115"/>
              </a:lnSpc>
            </a:pPr>
            <a:r>
              <a:rPr lang="en-US" sz="2939" dirty="0">
                <a:solidFill>
                  <a:srgbClr val="00694C"/>
                </a:solidFill>
                <a:latin typeface="Raleway Semi-Bold"/>
                <a:ea typeface="Raleway Semi-Bold"/>
                <a:cs typeface="Raleway Semi-Bold"/>
                <a:sym typeface="Raleway Semi-Bold"/>
              </a:rPr>
              <a:t>The dataset comprised records exported from MavenTech's CRM, spanning from October 2016 to December 2017. It included details of opportunities along with related information such as the product, account, and the outcome of each sale, Deals Stage whether won or lost.</a:t>
            </a:r>
          </a:p>
          <a:p>
            <a:pPr algn="l">
              <a:lnSpc>
                <a:spcPts val="3013"/>
              </a:lnSpc>
            </a:pPr>
            <a:endParaRPr lang="en-US" sz="2939" dirty="0">
              <a:solidFill>
                <a:srgbClr val="00694C"/>
              </a:solidFill>
              <a:latin typeface="Raleway Semi-Bold"/>
              <a:ea typeface="Raleway Semi-Bold"/>
              <a:cs typeface="Raleway Semi-Bold"/>
              <a:sym typeface="Raleway Semi-Bold"/>
            </a:endParaRPr>
          </a:p>
          <a:p>
            <a:pPr algn="l">
              <a:lnSpc>
                <a:spcPts val="3013"/>
              </a:lnSpc>
            </a:pPr>
            <a:endParaRPr lang="en-US" sz="2939" dirty="0">
              <a:solidFill>
                <a:srgbClr val="00694C"/>
              </a:solidFill>
              <a:latin typeface="Raleway Semi-Bold"/>
              <a:ea typeface="Raleway Semi-Bold"/>
              <a:cs typeface="Raleway Semi-Bold"/>
              <a:sym typeface="Raleway Semi-Bold"/>
            </a:endParaRPr>
          </a:p>
          <a:p>
            <a:pPr algn="l">
              <a:lnSpc>
                <a:spcPts val="3013"/>
              </a:lnSpc>
              <a:spcBef>
                <a:spcPct val="0"/>
              </a:spcBef>
            </a:pPr>
            <a:endParaRPr lang="en-US" sz="2939" dirty="0">
              <a:solidFill>
                <a:srgbClr val="00694C"/>
              </a:solidFill>
              <a:latin typeface="Raleway Semi-Bold"/>
              <a:ea typeface="Raleway Semi-Bold"/>
              <a:cs typeface="Raleway Semi-Bold"/>
              <a:sym typeface="Raleway Semi-Bold"/>
            </a:endParaRPr>
          </a:p>
        </p:txBody>
      </p:sp>
      <p:pic>
        <p:nvPicPr>
          <p:cNvPr id="2050" name="Picture 2" descr="image">
            <a:extLst>
              <a:ext uri="{FF2B5EF4-FFF2-40B4-BE49-F238E27FC236}">
                <a16:creationId xmlns:a16="http://schemas.microsoft.com/office/drawing/2014/main" id="{F93CAD9A-341A-D0BD-30B6-4B4C718DE1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88874" y="0"/>
            <a:ext cx="1699126" cy="156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1304925"/>
            <a:ext cx="7924800" cy="3535343"/>
          </a:xfrm>
          <a:prstGeom prst="rect">
            <a:avLst/>
          </a:prstGeom>
        </p:spPr>
        <p:txBody>
          <a:bodyPr lIns="0" tIns="0" rIns="0" bIns="0" rtlCol="0" anchor="t">
            <a:spAutoFit/>
          </a:bodyPr>
          <a:lstStyle/>
          <a:p>
            <a:pPr marL="0" lvl="1" indent="0" algn="l">
              <a:lnSpc>
                <a:spcPts val="9037"/>
              </a:lnSpc>
            </a:pPr>
            <a:r>
              <a:rPr lang="en-US" sz="10041" spc="-461" dirty="0">
                <a:solidFill>
                  <a:srgbClr val="00694C"/>
                </a:solidFill>
                <a:latin typeface="Raleway Medium"/>
                <a:ea typeface="Raleway Medium"/>
                <a:cs typeface="Raleway Medium"/>
                <a:sym typeface="Raleway Medium"/>
              </a:rPr>
              <a:t>Methodology used in the analysis</a:t>
            </a:r>
          </a:p>
        </p:txBody>
      </p:sp>
      <p:sp>
        <p:nvSpPr>
          <p:cNvPr id="3" name="TextBox 3"/>
          <p:cNvSpPr txBox="1"/>
          <p:nvPr/>
        </p:nvSpPr>
        <p:spPr>
          <a:xfrm>
            <a:off x="1219200" y="4874573"/>
            <a:ext cx="8081348" cy="6630670"/>
          </a:xfrm>
          <a:prstGeom prst="rect">
            <a:avLst/>
          </a:prstGeom>
        </p:spPr>
        <p:txBody>
          <a:bodyPr lIns="0" tIns="0" rIns="0" bIns="0" rtlCol="0" anchor="t">
            <a:spAutoFit/>
          </a:bodyPr>
          <a:lstStyle/>
          <a:p>
            <a:pPr algn="l">
              <a:lnSpc>
                <a:spcPts val="3080"/>
              </a:lnSpc>
            </a:pPr>
            <a:r>
              <a:rPr lang="en-US" sz="2200" dirty="0">
                <a:solidFill>
                  <a:srgbClr val="00694C"/>
                </a:solidFill>
                <a:latin typeface="Raleway Semi-Bold"/>
                <a:ea typeface="Raleway Semi-Bold"/>
                <a:cs typeface="Raleway Semi-Bold"/>
                <a:sym typeface="Raleway Semi-Bold"/>
              </a:rPr>
              <a:t>The analysis utilizes a descriptive and comparative approach to examine sales performance for 4Q. 2017. Data is analyzed using Power BI Desktop. The analysis focuses on key performance indicators (KPIs) such as total sales, conversion rate, average selling price, and average weeks to sale. The reports provide insights into sales performance across different managers, regions, products, and sectors, enabling the identification of top-performing areas and opportunities for improvement. By examining these metrics and trends, the analysis aims to inform data-driven decisions that drive business growth and optimization.</a:t>
            </a:r>
          </a:p>
          <a:p>
            <a:pPr algn="l">
              <a:lnSpc>
                <a:spcPts val="3080"/>
              </a:lnSpc>
            </a:pPr>
            <a:endParaRPr lang="en-US" sz="2200" dirty="0">
              <a:solidFill>
                <a:srgbClr val="00694C"/>
              </a:solidFill>
              <a:latin typeface="Raleway Semi-Bold"/>
              <a:ea typeface="Raleway Semi-Bold"/>
              <a:cs typeface="Raleway Semi-Bold"/>
              <a:sym typeface="Raleway Semi-Bold"/>
            </a:endParaRPr>
          </a:p>
          <a:p>
            <a:pPr algn="l">
              <a:lnSpc>
                <a:spcPts val="3080"/>
              </a:lnSpc>
            </a:pPr>
            <a:endParaRPr lang="en-US" sz="2200" dirty="0">
              <a:solidFill>
                <a:srgbClr val="00694C"/>
              </a:solidFill>
              <a:latin typeface="Raleway Semi-Bold"/>
              <a:ea typeface="Raleway Semi-Bold"/>
              <a:cs typeface="Raleway Semi-Bold"/>
              <a:sym typeface="Raleway Semi-Bold"/>
            </a:endParaRPr>
          </a:p>
          <a:p>
            <a:pPr algn="l">
              <a:lnSpc>
                <a:spcPts val="3080"/>
              </a:lnSpc>
            </a:pPr>
            <a:endParaRPr lang="en-US" sz="2200" dirty="0">
              <a:solidFill>
                <a:srgbClr val="00694C"/>
              </a:solidFill>
              <a:latin typeface="Raleway Semi-Bold"/>
              <a:ea typeface="Raleway Semi-Bold"/>
              <a:cs typeface="Raleway Semi-Bold"/>
              <a:sym typeface="Raleway Semi-Bold"/>
            </a:endParaRPr>
          </a:p>
          <a:p>
            <a:pPr algn="l">
              <a:lnSpc>
                <a:spcPts val="3080"/>
              </a:lnSpc>
            </a:pPr>
            <a:endParaRPr lang="en-US" sz="2200" dirty="0">
              <a:solidFill>
                <a:srgbClr val="00694C"/>
              </a:solidFill>
              <a:latin typeface="Raleway Semi-Bold"/>
              <a:ea typeface="Raleway Semi-Bold"/>
              <a:cs typeface="Raleway Semi-Bold"/>
              <a:sym typeface="Raleway Semi-Bold"/>
            </a:endParaRPr>
          </a:p>
          <a:p>
            <a:pPr algn="l">
              <a:lnSpc>
                <a:spcPts val="3080"/>
              </a:lnSpc>
            </a:pPr>
            <a:endParaRPr lang="en-US" sz="2200" dirty="0">
              <a:solidFill>
                <a:srgbClr val="00694C"/>
              </a:solidFill>
              <a:latin typeface="Raleway Semi-Bold"/>
              <a:ea typeface="Raleway Semi-Bold"/>
              <a:cs typeface="Raleway Semi-Bold"/>
              <a:sym typeface="Raleway Semi-Bold"/>
            </a:endParaRPr>
          </a:p>
          <a:p>
            <a:pPr algn="l">
              <a:lnSpc>
                <a:spcPts val="3080"/>
              </a:lnSpc>
              <a:spcBef>
                <a:spcPct val="0"/>
              </a:spcBef>
            </a:pPr>
            <a:endParaRPr lang="en-US" sz="2200" dirty="0">
              <a:solidFill>
                <a:srgbClr val="00694C"/>
              </a:solidFill>
              <a:latin typeface="Raleway Semi-Bold"/>
              <a:ea typeface="Raleway Semi-Bold"/>
              <a:cs typeface="Raleway Semi-Bold"/>
              <a:sym typeface="Raleway Semi-Bold"/>
            </a:endParaRPr>
          </a:p>
        </p:txBody>
      </p:sp>
      <p:pic>
        <p:nvPicPr>
          <p:cNvPr id="4" name="Picture 4"/>
          <p:cNvPicPr>
            <a:picLocks noChangeAspect="1"/>
          </p:cNvPicPr>
          <p:nvPr/>
        </p:nvPicPr>
        <p:blipFill>
          <a:blip r:embed="rId2"/>
          <a:stretch>
            <a:fillRect/>
          </a:stretch>
        </p:blipFill>
        <p:spPr>
          <a:xfrm>
            <a:off x="9260071" y="971107"/>
            <a:ext cx="8539764" cy="8344786"/>
          </a:xfrm>
          <a:prstGeom prst="rect">
            <a:avLst/>
          </a:prstGeom>
        </p:spPr>
      </p:pic>
      <p:pic>
        <p:nvPicPr>
          <p:cNvPr id="5" name="Picture 2" descr="image">
            <a:extLst>
              <a:ext uri="{FF2B5EF4-FFF2-40B4-BE49-F238E27FC236}">
                <a16:creationId xmlns:a16="http://schemas.microsoft.com/office/drawing/2014/main" id="{96BE96C3-5926-A6F0-3033-0EA2073DCF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88874" y="0"/>
            <a:ext cx="1699126" cy="156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215665" y="1304925"/>
            <a:ext cx="13856669" cy="2392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ea typeface="Raleway Medium"/>
                <a:cs typeface="Raleway Medium"/>
                <a:sym typeface="Raleway Medium"/>
              </a:rPr>
              <a:t>Main challenges identified</a:t>
            </a:r>
          </a:p>
        </p:txBody>
      </p:sp>
      <p:grpSp>
        <p:nvGrpSpPr>
          <p:cNvPr id="3" name="Group 3"/>
          <p:cNvGrpSpPr/>
          <p:nvPr/>
        </p:nvGrpSpPr>
        <p:grpSpPr>
          <a:xfrm>
            <a:off x="200130" y="4551411"/>
            <a:ext cx="4294545" cy="3860915"/>
            <a:chOff x="0" y="0"/>
            <a:chExt cx="1131074" cy="1016867"/>
          </a:xfrm>
        </p:grpSpPr>
        <p:sp>
          <p:nvSpPr>
            <p:cNvPr id="4" name="Freeform 4"/>
            <p:cNvSpPr/>
            <p:nvPr/>
          </p:nvSpPr>
          <p:spPr>
            <a:xfrm>
              <a:off x="0" y="0"/>
              <a:ext cx="1131074" cy="1016867"/>
            </a:xfrm>
            <a:custGeom>
              <a:avLst/>
              <a:gdLst/>
              <a:ahLst/>
              <a:cxnLst/>
              <a:rect l="l" t="t" r="r" b="b"/>
              <a:pathLst>
                <a:path w="1131074" h="1016867">
                  <a:moveTo>
                    <a:pt x="14422" y="0"/>
                  </a:moveTo>
                  <a:lnTo>
                    <a:pt x="1116652" y="0"/>
                  </a:lnTo>
                  <a:cubicBezTo>
                    <a:pt x="1120477" y="0"/>
                    <a:pt x="1124145" y="1519"/>
                    <a:pt x="1126850" y="4224"/>
                  </a:cubicBezTo>
                  <a:cubicBezTo>
                    <a:pt x="1129554" y="6929"/>
                    <a:pt x="1131074" y="10597"/>
                    <a:pt x="1131074" y="14422"/>
                  </a:cubicBezTo>
                  <a:lnTo>
                    <a:pt x="1131074" y="1002445"/>
                  </a:lnTo>
                  <a:cubicBezTo>
                    <a:pt x="1131074" y="1010410"/>
                    <a:pt x="1124617" y="1016867"/>
                    <a:pt x="1116652" y="1016867"/>
                  </a:cubicBezTo>
                  <a:lnTo>
                    <a:pt x="14422" y="1016867"/>
                  </a:lnTo>
                  <a:cubicBezTo>
                    <a:pt x="6457" y="1016867"/>
                    <a:pt x="0" y="1010410"/>
                    <a:pt x="0" y="1002445"/>
                  </a:cubicBezTo>
                  <a:lnTo>
                    <a:pt x="0" y="14422"/>
                  </a:lnTo>
                  <a:cubicBezTo>
                    <a:pt x="0" y="6457"/>
                    <a:pt x="6457" y="0"/>
                    <a:pt x="14422" y="0"/>
                  </a:cubicBezTo>
                  <a:close/>
                </a:path>
              </a:pathLst>
            </a:custGeom>
            <a:solidFill>
              <a:srgbClr val="A9DFD0"/>
            </a:solidFill>
          </p:spPr>
          <p:txBody>
            <a:bodyPr/>
            <a:lstStyle/>
            <a:p>
              <a:endParaRPr lang="en-EG"/>
            </a:p>
          </p:txBody>
        </p:sp>
        <p:sp>
          <p:nvSpPr>
            <p:cNvPr id="5" name="TextBox 5"/>
            <p:cNvSpPr txBox="1"/>
            <p:nvPr/>
          </p:nvSpPr>
          <p:spPr>
            <a:xfrm>
              <a:off x="0" y="-38100"/>
              <a:ext cx="1131074" cy="10549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137048" y="4986444"/>
            <a:ext cx="2420710" cy="1495425"/>
          </a:xfrm>
          <a:prstGeom prst="rect">
            <a:avLst/>
          </a:prstGeom>
        </p:spPr>
        <p:txBody>
          <a:bodyPr lIns="0" tIns="0" rIns="0" bIns="0" rtlCol="0" anchor="t">
            <a:spAutoFit/>
          </a:bodyPr>
          <a:lstStyle/>
          <a:p>
            <a:pPr marL="0" lvl="1" indent="0" algn="ctr">
              <a:lnSpc>
                <a:spcPts val="10800"/>
              </a:lnSpc>
            </a:pPr>
            <a:r>
              <a:rPr lang="en-US" sz="12000" spc="-552">
                <a:solidFill>
                  <a:srgbClr val="00694C"/>
                </a:solidFill>
                <a:latin typeface="Raleway Medium"/>
                <a:ea typeface="Raleway Medium"/>
                <a:cs typeface="Raleway Medium"/>
                <a:sym typeface="Raleway Medium"/>
              </a:rPr>
              <a:t>01.</a:t>
            </a:r>
          </a:p>
        </p:txBody>
      </p:sp>
      <p:grpSp>
        <p:nvGrpSpPr>
          <p:cNvPr id="7" name="Group 7"/>
          <p:cNvGrpSpPr/>
          <p:nvPr/>
        </p:nvGrpSpPr>
        <p:grpSpPr>
          <a:xfrm>
            <a:off x="4675562" y="4551411"/>
            <a:ext cx="4294545" cy="3860915"/>
            <a:chOff x="0" y="0"/>
            <a:chExt cx="1131074" cy="1016867"/>
          </a:xfrm>
        </p:grpSpPr>
        <p:sp>
          <p:nvSpPr>
            <p:cNvPr id="8" name="Freeform 8"/>
            <p:cNvSpPr/>
            <p:nvPr/>
          </p:nvSpPr>
          <p:spPr>
            <a:xfrm>
              <a:off x="0" y="0"/>
              <a:ext cx="1131074" cy="1016867"/>
            </a:xfrm>
            <a:custGeom>
              <a:avLst/>
              <a:gdLst/>
              <a:ahLst/>
              <a:cxnLst/>
              <a:rect l="l" t="t" r="r" b="b"/>
              <a:pathLst>
                <a:path w="1131074" h="1016867">
                  <a:moveTo>
                    <a:pt x="14422" y="0"/>
                  </a:moveTo>
                  <a:lnTo>
                    <a:pt x="1116652" y="0"/>
                  </a:lnTo>
                  <a:cubicBezTo>
                    <a:pt x="1120477" y="0"/>
                    <a:pt x="1124145" y="1519"/>
                    <a:pt x="1126850" y="4224"/>
                  </a:cubicBezTo>
                  <a:cubicBezTo>
                    <a:pt x="1129554" y="6929"/>
                    <a:pt x="1131074" y="10597"/>
                    <a:pt x="1131074" y="14422"/>
                  </a:cubicBezTo>
                  <a:lnTo>
                    <a:pt x="1131074" y="1002445"/>
                  </a:lnTo>
                  <a:cubicBezTo>
                    <a:pt x="1131074" y="1010410"/>
                    <a:pt x="1124617" y="1016867"/>
                    <a:pt x="1116652" y="1016867"/>
                  </a:cubicBezTo>
                  <a:lnTo>
                    <a:pt x="14422" y="1016867"/>
                  </a:lnTo>
                  <a:cubicBezTo>
                    <a:pt x="6457" y="1016867"/>
                    <a:pt x="0" y="1010410"/>
                    <a:pt x="0" y="1002445"/>
                  </a:cubicBezTo>
                  <a:lnTo>
                    <a:pt x="0" y="14422"/>
                  </a:lnTo>
                  <a:cubicBezTo>
                    <a:pt x="0" y="6457"/>
                    <a:pt x="6457" y="0"/>
                    <a:pt x="14422" y="0"/>
                  </a:cubicBezTo>
                  <a:close/>
                </a:path>
              </a:pathLst>
            </a:custGeom>
            <a:solidFill>
              <a:srgbClr val="A9DFD0"/>
            </a:solidFill>
          </p:spPr>
          <p:txBody>
            <a:bodyPr/>
            <a:lstStyle/>
            <a:p>
              <a:endParaRPr lang="en-EG"/>
            </a:p>
          </p:txBody>
        </p:sp>
        <p:sp>
          <p:nvSpPr>
            <p:cNvPr id="9" name="TextBox 9"/>
            <p:cNvSpPr txBox="1"/>
            <p:nvPr/>
          </p:nvSpPr>
          <p:spPr>
            <a:xfrm>
              <a:off x="0" y="-38100"/>
              <a:ext cx="1131074" cy="1054967"/>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5612480" y="4986444"/>
            <a:ext cx="2420710" cy="1495425"/>
          </a:xfrm>
          <a:prstGeom prst="rect">
            <a:avLst/>
          </a:prstGeom>
        </p:spPr>
        <p:txBody>
          <a:bodyPr lIns="0" tIns="0" rIns="0" bIns="0" rtlCol="0" anchor="t">
            <a:spAutoFit/>
          </a:bodyPr>
          <a:lstStyle/>
          <a:p>
            <a:pPr marL="0" lvl="1" indent="0" algn="ctr">
              <a:lnSpc>
                <a:spcPts val="10800"/>
              </a:lnSpc>
            </a:pPr>
            <a:r>
              <a:rPr lang="en-US" sz="12000" spc="-552">
                <a:solidFill>
                  <a:srgbClr val="00694C"/>
                </a:solidFill>
                <a:latin typeface="Raleway Medium"/>
                <a:ea typeface="Raleway Medium"/>
                <a:cs typeface="Raleway Medium"/>
                <a:sym typeface="Raleway Medium"/>
              </a:rPr>
              <a:t>02.</a:t>
            </a:r>
          </a:p>
        </p:txBody>
      </p:sp>
      <p:grpSp>
        <p:nvGrpSpPr>
          <p:cNvPr id="11" name="Group 11"/>
          <p:cNvGrpSpPr/>
          <p:nvPr/>
        </p:nvGrpSpPr>
        <p:grpSpPr>
          <a:xfrm>
            <a:off x="9194823" y="4551411"/>
            <a:ext cx="4294545" cy="3860915"/>
            <a:chOff x="0" y="0"/>
            <a:chExt cx="1131074" cy="1016867"/>
          </a:xfrm>
        </p:grpSpPr>
        <p:sp>
          <p:nvSpPr>
            <p:cNvPr id="12" name="Freeform 12"/>
            <p:cNvSpPr/>
            <p:nvPr/>
          </p:nvSpPr>
          <p:spPr>
            <a:xfrm>
              <a:off x="0" y="0"/>
              <a:ext cx="1131074" cy="1016867"/>
            </a:xfrm>
            <a:custGeom>
              <a:avLst/>
              <a:gdLst/>
              <a:ahLst/>
              <a:cxnLst/>
              <a:rect l="l" t="t" r="r" b="b"/>
              <a:pathLst>
                <a:path w="1131074" h="1016867">
                  <a:moveTo>
                    <a:pt x="14422" y="0"/>
                  </a:moveTo>
                  <a:lnTo>
                    <a:pt x="1116652" y="0"/>
                  </a:lnTo>
                  <a:cubicBezTo>
                    <a:pt x="1120477" y="0"/>
                    <a:pt x="1124145" y="1519"/>
                    <a:pt x="1126850" y="4224"/>
                  </a:cubicBezTo>
                  <a:cubicBezTo>
                    <a:pt x="1129554" y="6929"/>
                    <a:pt x="1131074" y="10597"/>
                    <a:pt x="1131074" y="14422"/>
                  </a:cubicBezTo>
                  <a:lnTo>
                    <a:pt x="1131074" y="1002445"/>
                  </a:lnTo>
                  <a:cubicBezTo>
                    <a:pt x="1131074" y="1010410"/>
                    <a:pt x="1124617" y="1016867"/>
                    <a:pt x="1116652" y="1016867"/>
                  </a:cubicBezTo>
                  <a:lnTo>
                    <a:pt x="14422" y="1016867"/>
                  </a:lnTo>
                  <a:cubicBezTo>
                    <a:pt x="6457" y="1016867"/>
                    <a:pt x="0" y="1010410"/>
                    <a:pt x="0" y="1002445"/>
                  </a:cubicBezTo>
                  <a:lnTo>
                    <a:pt x="0" y="14422"/>
                  </a:lnTo>
                  <a:cubicBezTo>
                    <a:pt x="0" y="6457"/>
                    <a:pt x="6457" y="0"/>
                    <a:pt x="14422" y="0"/>
                  </a:cubicBezTo>
                  <a:close/>
                </a:path>
              </a:pathLst>
            </a:custGeom>
            <a:solidFill>
              <a:srgbClr val="A9DFD0"/>
            </a:solidFill>
          </p:spPr>
          <p:txBody>
            <a:bodyPr/>
            <a:lstStyle/>
            <a:p>
              <a:endParaRPr lang="en-EG"/>
            </a:p>
          </p:txBody>
        </p:sp>
        <p:sp>
          <p:nvSpPr>
            <p:cNvPr id="13" name="TextBox 13"/>
            <p:cNvSpPr txBox="1"/>
            <p:nvPr/>
          </p:nvSpPr>
          <p:spPr>
            <a:xfrm>
              <a:off x="0" y="-38100"/>
              <a:ext cx="1131074" cy="1054967"/>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131741" y="4986444"/>
            <a:ext cx="2420710" cy="1495425"/>
          </a:xfrm>
          <a:prstGeom prst="rect">
            <a:avLst/>
          </a:prstGeom>
        </p:spPr>
        <p:txBody>
          <a:bodyPr lIns="0" tIns="0" rIns="0" bIns="0" rtlCol="0" anchor="t">
            <a:spAutoFit/>
          </a:bodyPr>
          <a:lstStyle/>
          <a:p>
            <a:pPr marL="0" lvl="1" indent="0" algn="ctr">
              <a:lnSpc>
                <a:spcPts val="10800"/>
              </a:lnSpc>
            </a:pPr>
            <a:r>
              <a:rPr lang="en-US" sz="12000" spc="-552">
                <a:solidFill>
                  <a:srgbClr val="00694C"/>
                </a:solidFill>
                <a:latin typeface="Raleway Medium"/>
                <a:ea typeface="Raleway Medium"/>
                <a:cs typeface="Raleway Medium"/>
                <a:sym typeface="Raleway Medium"/>
              </a:rPr>
              <a:t>03.</a:t>
            </a:r>
          </a:p>
        </p:txBody>
      </p:sp>
      <p:sp>
        <p:nvSpPr>
          <p:cNvPr id="15" name="TextBox 15"/>
          <p:cNvSpPr txBox="1"/>
          <p:nvPr/>
        </p:nvSpPr>
        <p:spPr>
          <a:xfrm>
            <a:off x="435255" y="6725709"/>
            <a:ext cx="3809952" cy="1054340"/>
          </a:xfrm>
          <a:prstGeom prst="rect">
            <a:avLst/>
          </a:prstGeom>
        </p:spPr>
        <p:txBody>
          <a:bodyPr lIns="0" tIns="0" rIns="0" bIns="0" rtlCol="0" anchor="t">
            <a:spAutoFit/>
          </a:bodyPr>
          <a:lstStyle/>
          <a:p>
            <a:pPr algn="l">
              <a:lnSpc>
                <a:spcPts val="2786"/>
              </a:lnSpc>
              <a:spcBef>
                <a:spcPct val="0"/>
              </a:spcBef>
            </a:pPr>
            <a:r>
              <a:rPr lang="en-US" sz="1990">
                <a:solidFill>
                  <a:srgbClr val="00694C"/>
                </a:solidFill>
                <a:latin typeface="Raleway Semi-Bold"/>
                <a:ea typeface="Raleway Semi-Bold"/>
                <a:cs typeface="Raleway Semi-Bold"/>
                <a:sym typeface="Raleway Semi-Bold"/>
              </a:rPr>
              <a:t>How is my team (as a whole and individual team members) tracking against our key KPIs?</a:t>
            </a:r>
          </a:p>
        </p:txBody>
      </p:sp>
      <p:sp>
        <p:nvSpPr>
          <p:cNvPr id="16" name="TextBox 16"/>
          <p:cNvSpPr txBox="1"/>
          <p:nvPr/>
        </p:nvSpPr>
        <p:spPr>
          <a:xfrm>
            <a:off x="4881534" y="6716184"/>
            <a:ext cx="3882603" cy="1063625"/>
          </a:xfrm>
          <a:prstGeom prst="rect">
            <a:avLst/>
          </a:prstGeom>
        </p:spPr>
        <p:txBody>
          <a:bodyPr lIns="0" tIns="0" rIns="0" bIns="0" rtlCol="0" anchor="t">
            <a:spAutoFit/>
          </a:bodyPr>
          <a:lstStyle/>
          <a:p>
            <a:pPr algn="l">
              <a:lnSpc>
                <a:spcPts val="2800"/>
              </a:lnSpc>
              <a:spcBef>
                <a:spcPct val="0"/>
              </a:spcBef>
            </a:pPr>
            <a:r>
              <a:rPr lang="en-US" sz="2000">
                <a:solidFill>
                  <a:srgbClr val="00694C"/>
                </a:solidFill>
                <a:latin typeface="Raleway Semi-Bold"/>
                <a:ea typeface="Raleway Semi-Bold"/>
                <a:cs typeface="Raleway Semi-Bold"/>
                <a:sym typeface="Raleway Semi-Bold"/>
              </a:rPr>
              <a:t>Are there team members who require extra support in certain areas?</a:t>
            </a:r>
          </a:p>
        </p:txBody>
      </p:sp>
      <p:sp>
        <p:nvSpPr>
          <p:cNvPr id="17" name="TextBox 17"/>
          <p:cNvSpPr txBox="1"/>
          <p:nvPr/>
        </p:nvSpPr>
        <p:spPr>
          <a:xfrm>
            <a:off x="9608283" y="6716184"/>
            <a:ext cx="3685088" cy="1415548"/>
          </a:xfrm>
          <a:prstGeom prst="rect">
            <a:avLst/>
          </a:prstGeom>
        </p:spPr>
        <p:txBody>
          <a:bodyPr lIns="0" tIns="0" rIns="0" bIns="0" rtlCol="0" anchor="t">
            <a:spAutoFit/>
          </a:bodyPr>
          <a:lstStyle/>
          <a:p>
            <a:pPr algn="l">
              <a:lnSpc>
                <a:spcPts val="2827"/>
              </a:lnSpc>
              <a:spcBef>
                <a:spcPct val="0"/>
              </a:spcBef>
            </a:pPr>
            <a:r>
              <a:rPr lang="en-US" sz="2019">
                <a:solidFill>
                  <a:srgbClr val="00694C"/>
                </a:solidFill>
                <a:latin typeface="Raleway Semi-Bold"/>
                <a:ea typeface="Raleway Semi-Bold"/>
                <a:cs typeface="Raleway Semi-Bold"/>
                <a:sym typeface="Raleway Semi-Bold"/>
              </a:rPr>
              <a:t>Where should I focus my efforts for the rest of the quarter to improve performance?</a:t>
            </a:r>
          </a:p>
        </p:txBody>
      </p:sp>
      <p:grpSp>
        <p:nvGrpSpPr>
          <p:cNvPr id="18" name="Group 18"/>
          <p:cNvGrpSpPr/>
          <p:nvPr/>
        </p:nvGrpSpPr>
        <p:grpSpPr>
          <a:xfrm>
            <a:off x="13727494" y="4551411"/>
            <a:ext cx="4294545" cy="3860915"/>
            <a:chOff x="0" y="0"/>
            <a:chExt cx="1131074" cy="1016867"/>
          </a:xfrm>
        </p:grpSpPr>
        <p:sp>
          <p:nvSpPr>
            <p:cNvPr id="19" name="Freeform 19"/>
            <p:cNvSpPr/>
            <p:nvPr/>
          </p:nvSpPr>
          <p:spPr>
            <a:xfrm>
              <a:off x="0" y="0"/>
              <a:ext cx="1131074" cy="1016867"/>
            </a:xfrm>
            <a:custGeom>
              <a:avLst/>
              <a:gdLst/>
              <a:ahLst/>
              <a:cxnLst/>
              <a:rect l="l" t="t" r="r" b="b"/>
              <a:pathLst>
                <a:path w="1131074" h="1016867">
                  <a:moveTo>
                    <a:pt x="14422" y="0"/>
                  </a:moveTo>
                  <a:lnTo>
                    <a:pt x="1116652" y="0"/>
                  </a:lnTo>
                  <a:cubicBezTo>
                    <a:pt x="1120477" y="0"/>
                    <a:pt x="1124145" y="1519"/>
                    <a:pt x="1126850" y="4224"/>
                  </a:cubicBezTo>
                  <a:cubicBezTo>
                    <a:pt x="1129554" y="6929"/>
                    <a:pt x="1131074" y="10597"/>
                    <a:pt x="1131074" y="14422"/>
                  </a:cubicBezTo>
                  <a:lnTo>
                    <a:pt x="1131074" y="1002445"/>
                  </a:lnTo>
                  <a:cubicBezTo>
                    <a:pt x="1131074" y="1010410"/>
                    <a:pt x="1124617" y="1016867"/>
                    <a:pt x="1116652" y="1016867"/>
                  </a:cubicBezTo>
                  <a:lnTo>
                    <a:pt x="14422" y="1016867"/>
                  </a:lnTo>
                  <a:cubicBezTo>
                    <a:pt x="6457" y="1016867"/>
                    <a:pt x="0" y="1010410"/>
                    <a:pt x="0" y="1002445"/>
                  </a:cubicBezTo>
                  <a:lnTo>
                    <a:pt x="0" y="14422"/>
                  </a:lnTo>
                  <a:cubicBezTo>
                    <a:pt x="0" y="6457"/>
                    <a:pt x="6457" y="0"/>
                    <a:pt x="14422" y="0"/>
                  </a:cubicBezTo>
                  <a:close/>
                </a:path>
              </a:pathLst>
            </a:custGeom>
            <a:solidFill>
              <a:srgbClr val="A9DFD0"/>
            </a:solidFill>
          </p:spPr>
          <p:txBody>
            <a:bodyPr/>
            <a:lstStyle/>
            <a:p>
              <a:endParaRPr lang="en-EG"/>
            </a:p>
          </p:txBody>
        </p:sp>
        <p:sp>
          <p:nvSpPr>
            <p:cNvPr id="20" name="TextBox 20"/>
            <p:cNvSpPr txBox="1"/>
            <p:nvPr/>
          </p:nvSpPr>
          <p:spPr>
            <a:xfrm>
              <a:off x="0" y="-38100"/>
              <a:ext cx="1131074" cy="1054967"/>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4664412" y="4986444"/>
            <a:ext cx="2420710" cy="1495425"/>
          </a:xfrm>
          <a:prstGeom prst="rect">
            <a:avLst/>
          </a:prstGeom>
        </p:spPr>
        <p:txBody>
          <a:bodyPr lIns="0" tIns="0" rIns="0" bIns="0" rtlCol="0" anchor="t">
            <a:spAutoFit/>
          </a:bodyPr>
          <a:lstStyle/>
          <a:p>
            <a:pPr marL="0" lvl="1" indent="0" algn="ctr">
              <a:lnSpc>
                <a:spcPts val="10800"/>
              </a:lnSpc>
            </a:pPr>
            <a:r>
              <a:rPr lang="en-US" sz="12000" spc="-552">
                <a:solidFill>
                  <a:srgbClr val="00694C"/>
                </a:solidFill>
                <a:latin typeface="Raleway Medium"/>
                <a:ea typeface="Raleway Medium"/>
                <a:cs typeface="Raleway Medium"/>
                <a:sym typeface="Raleway Medium"/>
              </a:rPr>
              <a:t>04.</a:t>
            </a:r>
          </a:p>
        </p:txBody>
      </p:sp>
      <p:sp>
        <p:nvSpPr>
          <p:cNvPr id="22" name="TextBox 22"/>
          <p:cNvSpPr txBox="1"/>
          <p:nvPr/>
        </p:nvSpPr>
        <p:spPr>
          <a:xfrm>
            <a:off x="14032222" y="6716184"/>
            <a:ext cx="3685088" cy="1063123"/>
          </a:xfrm>
          <a:prstGeom prst="rect">
            <a:avLst/>
          </a:prstGeom>
        </p:spPr>
        <p:txBody>
          <a:bodyPr lIns="0" tIns="0" rIns="0" bIns="0" rtlCol="0" anchor="t">
            <a:spAutoFit/>
          </a:bodyPr>
          <a:lstStyle/>
          <a:p>
            <a:pPr algn="l">
              <a:lnSpc>
                <a:spcPts val="2827"/>
              </a:lnSpc>
              <a:spcBef>
                <a:spcPct val="0"/>
              </a:spcBef>
            </a:pPr>
            <a:r>
              <a:rPr lang="en-US" sz="2019">
                <a:solidFill>
                  <a:srgbClr val="00694C"/>
                </a:solidFill>
                <a:latin typeface="Raleway Semi-Bold"/>
                <a:ea typeface="Raleway Semi-Bold"/>
                <a:cs typeface="Raleway Semi-Bold"/>
                <a:sym typeface="Raleway Semi-Bold"/>
              </a:rPr>
              <a:t>Is my team performing above average compared to the rest of the business?</a:t>
            </a:r>
          </a:p>
        </p:txBody>
      </p:sp>
      <p:pic>
        <p:nvPicPr>
          <p:cNvPr id="23" name="Picture 2" descr="image">
            <a:extLst>
              <a:ext uri="{FF2B5EF4-FFF2-40B4-BE49-F238E27FC236}">
                <a16:creationId xmlns:a16="http://schemas.microsoft.com/office/drawing/2014/main" id="{912737D3-9107-0E63-D442-7718B54D27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8874" y="0"/>
            <a:ext cx="1699126" cy="156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3"/>
          <p:cNvSpPr txBox="1"/>
          <p:nvPr/>
        </p:nvSpPr>
        <p:spPr>
          <a:xfrm>
            <a:off x="7274593" y="9327178"/>
            <a:ext cx="3738814" cy="602729"/>
          </a:xfrm>
          <a:prstGeom prst="rect">
            <a:avLst/>
          </a:prstGeom>
        </p:spPr>
        <p:txBody>
          <a:bodyPr lIns="0" tIns="0" rIns="0" bIns="0" rtlCol="0" anchor="t">
            <a:spAutoFit/>
          </a:bodyPr>
          <a:lstStyle/>
          <a:p>
            <a:pPr algn="ctr">
              <a:lnSpc>
                <a:spcPts val="5039"/>
              </a:lnSpc>
              <a:spcBef>
                <a:spcPct val="0"/>
              </a:spcBef>
            </a:pPr>
            <a:r>
              <a:rPr lang="en-US" sz="3599" b="1" dirty="0">
                <a:solidFill>
                  <a:srgbClr val="00694C"/>
                </a:solidFill>
                <a:latin typeface="+mj-lt"/>
                <a:sym typeface="Safira March"/>
              </a:rPr>
              <a:t>Overview</a:t>
            </a:r>
          </a:p>
        </p:txBody>
      </p:sp>
      <p:pic>
        <p:nvPicPr>
          <p:cNvPr id="5" name="Picture 4">
            <a:extLst>
              <a:ext uri="{FF2B5EF4-FFF2-40B4-BE49-F238E27FC236}">
                <a16:creationId xmlns:a16="http://schemas.microsoft.com/office/drawing/2014/main" id="{738D5E99-9FFD-712F-C7C5-40811D7A75A7}"/>
              </a:ext>
            </a:extLst>
          </p:cNvPr>
          <p:cNvPicPr>
            <a:picLocks noChangeAspect="1"/>
          </p:cNvPicPr>
          <p:nvPr/>
        </p:nvPicPr>
        <p:blipFill>
          <a:blip r:embed="rId2"/>
          <a:stretch>
            <a:fillRect/>
          </a:stretch>
        </p:blipFill>
        <p:spPr>
          <a:xfrm>
            <a:off x="1143641" y="381338"/>
            <a:ext cx="16000718" cy="8997572"/>
          </a:xfrm>
          <a:prstGeom prst="rect">
            <a:avLst/>
          </a:prstGeom>
        </p:spPr>
      </p:pic>
      <p:pic>
        <p:nvPicPr>
          <p:cNvPr id="2" name="Picture 2" descr="image">
            <a:extLst>
              <a:ext uri="{FF2B5EF4-FFF2-40B4-BE49-F238E27FC236}">
                <a16:creationId xmlns:a16="http://schemas.microsoft.com/office/drawing/2014/main" id="{0D0B7DCB-F3A9-F144-09E9-E9580467A6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9062" y="0"/>
            <a:ext cx="1118937" cy="1028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554735" y="-18"/>
            <a:ext cx="15371065" cy="1545295"/>
          </a:xfrm>
          <a:prstGeom prst="rect">
            <a:avLst/>
          </a:prstGeom>
        </p:spPr>
        <p:txBody>
          <a:bodyPr wrap="square" lIns="0" tIns="0" rIns="0" bIns="0" rtlCol="0" anchor="t">
            <a:spAutoFit/>
          </a:bodyPr>
          <a:lstStyle/>
          <a:p>
            <a:pPr>
              <a:lnSpc>
                <a:spcPts val="12880"/>
              </a:lnSpc>
            </a:pPr>
            <a:r>
              <a:rPr lang="en-US" sz="9200" dirty="0">
                <a:solidFill>
                  <a:srgbClr val="00694C"/>
                </a:solidFill>
                <a:latin typeface="Canva Sans Bold"/>
                <a:ea typeface="Canva Sans Bold"/>
                <a:cs typeface="Canva Sans Bold"/>
                <a:sym typeface="Canva Sans Bold"/>
              </a:rPr>
              <a:t>Overview </a:t>
            </a:r>
            <a:r>
              <a:rPr lang="en-US" sz="9200" dirty="0" err="1">
                <a:solidFill>
                  <a:srgbClr val="00694C"/>
                </a:solidFill>
                <a:latin typeface="Canva Sans Bold"/>
                <a:ea typeface="Canva Sans Bold"/>
                <a:cs typeface="Canva Sans Bold"/>
                <a:sym typeface="Canva Sans Bold"/>
              </a:rPr>
              <a:t>Dashbord</a:t>
            </a:r>
            <a:r>
              <a:rPr lang="en-US" sz="9200" dirty="0">
                <a:solidFill>
                  <a:srgbClr val="00694C"/>
                </a:solidFill>
                <a:latin typeface="Canva Sans Bold"/>
                <a:ea typeface="Canva Sans Bold"/>
                <a:cs typeface="Canva Sans Bold"/>
                <a:sym typeface="Canva Sans Bold"/>
              </a:rPr>
              <a:t> KPIs</a:t>
            </a:r>
          </a:p>
        </p:txBody>
      </p:sp>
      <p:sp>
        <p:nvSpPr>
          <p:cNvPr id="3" name="TextBox 3"/>
          <p:cNvSpPr txBox="1"/>
          <p:nvPr/>
        </p:nvSpPr>
        <p:spPr>
          <a:xfrm>
            <a:off x="554735" y="1801856"/>
            <a:ext cx="17178529" cy="8776810"/>
          </a:xfrm>
          <a:prstGeom prst="rect">
            <a:avLst/>
          </a:prstGeom>
        </p:spPr>
        <p:txBody>
          <a:bodyPr lIns="0" tIns="0" rIns="0" bIns="0" rtlCol="0" anchor="t">
            <a:spAutoFit/>
          </a:bodyPr>
          <a:lstStyle/>
          <a:p>
            <a:pPr algn="l">
              <a:lnSpc>
                <a:spcPts val="5013"/>
              </a:lnSpc>
            </a:pPr>
            <a:r>
              <a:rPr lang="en-US" sz="3581">
                <a:solidFill>
                  <a:srgbClr val="00694C"/>
                </a:solidFill>
                <a:latin typeface="Canva Sans Bold"/>
                <a:ea typeface="Canva Sans Bold"/>
                <a:cs typeface="Canva Sans Bold"/>
                <a:sym typeface="Canva Sans Bold"/>
              </a:rPr>
              <a:t>Based on the analysis, the main KPIs (Key Performance Indicators) are:</a:t>
            </a:r>
          </a:p>
          <a:p>
            <a:pPr algn="l">
              <a:lnSpc>
                <a:spcPts val="5013"/>
              </a:lnSpc>
            </a:pPr>
            <a:endParaRPr lang="en-US" sz="3581">
              <a:solidFill>
                <a:srgbClr val="00694C"/>
              </a:solidFill>
              <a:latin typeface="Canva Sans Bold"/>
              <a:ea typeface="Canva Sans Bold"/>
              <a:cs typeface="Canva Sans Bold"/>
              <a:sym typeface="Canva Sans Bold"/>
            </a:endParaRPr>
          </a:p>
          <a:p>
            <a:pPr marL="773206" lvl="1" indent="-386603" algn="l">
              <a:lnSpc>
                <a:spcPts val="5013"/>
              </a:lnSpc>
              <a:buFont typeface="Arial"/>
              <a:buChar char="•"/>
            </a:pPr>
            <a:r>
              <a:rPr lang="en-US" sz="3581">
                <a:solidFill>
                  <a:srgbClr val="00694C"/>
                </a:solidFill>
                <a:latin typeface="Canva Sans"/>
                <a:ea typeface="Canva Sans"/>
                <a:cs typeface="Canva Sans"/>
                <a:sym typeface="Canva Sans"/>
              </a:rPr>
              <a:t>Total Sales: The total revenue generated by each manager, region, or product.</a:t>
            </a:r>
          </a:p>
          <a:p>
            <a:pPr marL="773206" lvl="1" indent="-386603" algn="l">
              <a:lnSpc>
                <a:spcPts val="5013"/>
              </a:lnSpc>
              <a:buFont typeface="Arial"/>
              <a:buChar char="•"/>
            </a:pPr>
            <a:r>
              <a:rPr lang="en-US" sz="3581">
                <a:solidFill>
                  <a:srgbClr val="00694C"/>
                </a:solidFill>
                <a:latin typeface="Canva Sans"/>
                <a:ea typeface="Canva Sans"/>
                <a:cs typeface="Canva Sans"/>
                <a:sym typeface="Canva Sans"/>
              </a:rPr>
              <a:t>Conversion Rate: The percentage of opportunities that result in won sales.</a:t>
            </a:r>
          </a:p>
          <a:p>
            <a:pPr marL="773206" lvl="1" indent="-386603" algn="l">
              <a:lnSpc>
                <a:spcPts val="5013"/>
              </a:lnSpc>
              <a:buFont typeface="Arial"/>
              <a:buChar char="•"/>
            </a:pPr>
            <a:r>
              <a:rPr lang="en-US" sz="3581">
                <a:solidFill>
                  <a:srgbClr val="00694C"/>
                </a:solidFill>
                <a:latin typeface="Canva Sans"/>
                <a:ea typeface="Canva Sans"/>
                <a:cs typeface="Canva Sans"/>
                <a:sym typeface="Canva Sans"/>
              </a:rPr>
              <a:t>Average Selling Price (ASP): The average price of each sale.</a:t>
            </a:r>
          </a:p>
          <a:p>
            <a:pPr marL="773206" lvl="1" indent="-386603" algn="l">
              <a:lnSpc>
                <a:spcPts val="5013"/>
              </a:lnSpc>
              <a:buFont typeface="Arial"/>
              <a:buChar char="•"/>
            </a:pPr>
            <a:r>
              <a:rPr lang="en-US" sz="3581">
                <a:solidFill>
                  <a:srgbClr val="00694C"/>
                </a:solidFill>
                <a:latin typeface="Canva Sans"/>
                <a:ea typeface="Canva Sans"/>
                <a:cs typeface="Canva Sans"/>
                <a:sym typeface="Canva Sans"/>
              </a:rPr>
              <a:t>Average Weeks to Sale: The average time it takes to close a sale.</a:t>
            </a:r>
          </a:p>
          <a:p>
            <a:pPr marL="773206" lvl="1" indent="-386603" algn="l">
              <a:lnSpc>
                <a:spcPts val="5013"/>
              </a:lnSpc>
              <a:buFont typeface="Arial"/>
              <a:buChar char="•"/>
            </a:pPr>
            <a:r>
              <a:rPr lang="en-US" sz="3581">
                <a:solidFill>
                  <a:srgbClr val="00694C"/>
                </a:solidFill>
                <a:latin typeface="Canva Sans"/>
                <a:ea typeface="Canva Sans"/>
                <a:cs typeface="Canva Sans"/>
                <a:sym typeface="Canva Sans"/>
              </a:rPr>
              <a:t>Number of Won Sales: The total number of sales won by each manager or region.</a:t>
            </a:r>
          </a:p>
          <a:p>
            <a:pPr algn="l">
              <a:lnSpc>
                <a:spcPts val="5013"/>
              </a:lnSpc>
            </a:pPr>
            <a:endParaRPr lang="en-US" sz="3581">
              <a:solidFill>
                <a:srgbClr val="00694C"/>
              </a:solidFill>
              <a:latin typeface="Canva Sans"/>
              <a:ea typeface="Canva Sans"/>
              <a:cs typeface="Canva Sans"/>
              <a:sym typeface="Canva Sans"/>
            </a:endParaRPr>
          </a:p>
          <a:p>
            <a:pPr algn="l">
              <a:lnSpc>
                <a:spcPts val="5013"/>
              </a:lnSpc>
            </a:pPr>
            <a:r>
              <a:rPr lang="en-US" sz="3581">
                <a:solidFill>
                  <a:srgbClr val="00694C"/>
                </a:solidFill>
                <a:latin typeface="Canva Sans"/>
                <a:ea typeface="Canva Sans"/>
                <a:cs typeface="Canva Sans"/>
                <a:sym typeface="Canva Sans"/>
              </a:rPr>
              <a:t>These KPIs provide insights into sales performance, revenue generation, and sales efficiency, enabling data-driven decisions to drive business growth and optimization.</a:t>
            </a:r>
          </a:p>
          <a:p>
            <a:pPr algn="l">
              <a:lnSpc>
                <a:spcPts val="5013"/>
              </a:lnSpc>
            </a:pPr>
            <a:endParaRPr lang="en-US" sz="3581">
              <a:solidFill>
                <a:srgbClr val="00694C"/>
              </a:solidFill>
              <a:latin typeface="Canva Sans"/>
              <a:ea typeface="Canva Sans"/>
              <a:cs typeface="Canva Sans"/>
              <a:sym typeface="Canva Sans"/>
            </a:endParaRPr>
          </a:p>
        </p:txBody>
      </p:sp>
      <p:pic>
        <p:nvPicPr>
          <p:cNvPr id="4" name="Picture 2" descr="image">
            <a:extLst>
              <a:ext uri="{FF2B5EF4-FFF2-40B4-BE49-F238E27FC236}">
                <a16:creationId xmlns:a16="http://schemas.microsoft.com/office/drawing/2014/main" id="{D0D06713-F6D5-5B7E-0CCD-47DABBF114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8874" y="0"/>
            <a:ext cx="1699126" cy="156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3"/>
          <p:cNvSpPr txBox="1"/>
          <p:nvPr/>
        </p:nvSpPr>
        <p:spPr>
          <a:xfrm>
            <a:off x="5334000" y="9029701"/>
            <a:ext cx="8001000" cy="619400"/>
          </a:xfrm>
          <a:prstGeom prst="rect">
            <a:avLst/>
          </a:prstGeom>
        </p:spPr>
        <p:txBody>
          <a:bodyPr wrap="square" lIns="0" tIns="0" rIns="0" bIns="0" rtlCol="0" anchor="t">
            <a:spAutoFit/>
          </a:bodyPr>
          <a:lstStyle/>
          <a:p>
            <a:pPr marL="0" lvl="0" indent="0" algn="ctr">
              <a:lnSpc>
                <a:spcPts val="5039"/>
              </a:lnSpc>
              <a:spcBef>
                <a:spcPct val="0"/>
              </a:spcBef>
            </a:pPr>
            <a:r>
              <a:rPr lang="en-US" sz="3599" b="1" u="none" strike="noStrike" dirty="0">
                <a:solidFill>
                  <a:srgbClr val="00694C"/>
                </a:solidFill>
                <a:latin typeface="+mj-lt"/>
                <a:ea typeface="Safira March"/>
                <a:cs typeface="Safira March"/>
                <a:sym typeface="Safira March"/>
              </a:rPr>
              <a:t>Team Performance</a:t>
            </a:r>
          </a:p>
        </p:txBody>
      </p:sp>
      <p:pic>
        <p:nvPicPr>
          <p:cNvPr id="5" name="Picture 4">
            <a:extLst>
              <a:ext uri="{FF2B5EF4-FFF2-40B4-BE49-F238E27FC236}">
                <a16:creationId xmlns:a16="http://schemas.microsoft.com/office/drawing/2014/main" id="{D128C5B0-63CA-14F8-D28B-31A998EB3F51}"/>
              </a:ext>
            </a:extLst>
          </p:cNvPr>
          <p:cNvPicPr>
            <a:picLocks noChangeAspect="1"/>
          </p:cNvPicPr>
          <p:nvPr/>
        </p:nvPicPr>
        <p:blipFill>
          <a:blip r:embed="rId3"/>
          <a:stretch>
            <a:fillRect/>
          </a:stretch>
        </p:blipFill>
        <p:spPr>
          <a:xfrm>
            <a:off x="1443593" y="353291"/>
            <a:ext cx="15400814" cy="8686801"/>
          </a:xfrm>
          <a:prstGeom prst="rect">
            <a:avLst/>
          </a:prstGeom>
        </p:spPr>
      </p:pic>
      <p:pic>
        <p:nvPicPr>
          <p:cNvPr id="2" name="Picture 2" descr="image">
            <a:extLst>
              <a:ext uri="{FF2B5EF4-FFF2-40B4-BE49-F238E27FC236}">
                <a16:creationId xmlns:a16="http://schemas.microsoft.com/office/drawing/2014/main" id="{C1A0B019-7D83-B08D-362B-CC0E8ADB00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69062" y="0"/>
            <a:ext cx="1118937" cy="1028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2080461"/>
            <a:ext cx="16045981" cy="8389621"/>
          </a:xfrm>
          <a:prstGeom prst="rect">
            <a:avLst/>
          </a:prstGeom>
        </p:spPr>
        <p:txBody>
          <a:bodyPr lIns="0" tIns="0" rIns="0" bIns="0" rtlCol="0" anchor="t">
            <a:spAutoFit/>
          </a:bodyPr>
          <a:lstStyle/>
          <a:p>
            <a:pPr algn="l">
              <a:lnSpc>
                <a:spcPts val="4059"/>
              </a:lnSpc>
            </a:pPr>
            <a:r>
              <a:rPr lang="en-US" sz="2899">
                <a:solidFill>
                  <a:srgbClr val="00694C"/>
                </a:solidFill>
                <a:latin typeface="Canva Sans"/>
                <a:ea typeface="Canva Sans"/>
                <a:cs typeface="Canva Sans"/>
                <a:sym typeface="Canva Sans"/>
              </a:rPr>
              <a:t>1. "Number of Won Sales by Team Member"</a:t>
            </a:r>
          </a:p>
          <a:p>
            <a:pPr marL="626102" lvl="1" indent="-313051" algn="l">
              <a:lnSpc>
                <a:spcPts val="4059"/>
              </a:lnSpc>
              <a:buFont typeface="Arial"/>
              <a:buChar char="•"/>
            </a:pPr>
            <a:r>
              <a:rPr lang="en-US" sz="2899">
                <a:solidFill>
                  <a:srgbClr val="00694C"/>
                </a:solidFill>
                <a:latin typeface="Canva Sans"/>
                <a:ea typeface="Canva Sans"/>
                <a:cs typeface="Canva Sans"/>
                <a:sym typeface="Canva Sans"/>
              </a:rPr>
              <a:t>Overview: Highlights the total sales won by each team member, showcasing top performers like Summer Sewald.</a:t>
            </a:r>
          </a:p>
          <a:p>
            <a:pPr algn="l">
              <a:lnSpc>
                <a:spcPts val="4059"/>
              </a:lnSpc>
            </a:pPr>
            <a:r>
              <a:rPr lang="en-US" sz="2899">
                <a:solidFill>
                  <a:srgbClr val="00694C"/>
                </a:solidFill>
                <a:latin typeface="Canva Sans"/>
                <a:ea typeface="Canva Sans"/>
                <a:cs typeface="Canva Sans"/>
                <a:sym typeface="Canva Sans"/>
              </a:rPr>
              <a:t>2. "Total Sales by Manager"</a:t>
            </a:r>
          </a:p>
          <a:p>
            <a:pPr marL="626102" lvl="1" indent="-313051" algn="l">
              <a:lnSpc>
                <a:spcPts val="4059"/>
              </a:lnSpc>
              <a:buFont typeface="Arial"/>
              <a:buChar char="•"/>
            </a:pPr>
            <a:r>
              <a:rPr lang="en-US" sz="2899">
                <a:solidFill>
                  <a:srgbClr val="00694C"/>
                </a:solidFill>
                <a:latin typeface="Canva Sans"/>
                <a:ea typeface="Canva Sans"/>
                <a:cs typeface="Canva Sans"/>
                <a:sym typeface="Canva Sans"/>
              </a:rPr>
              <a:t>Overview: Compares total sales revenue generated by each manager’s team, with leaders like Melvin Marxen standing out.</a:t>
            </a:r>
          </a:p>
          <a:p>
            <a:pPr algn="l">
              <a:lnSpc>
                <a:spcPts val="4059"/>
              </a:lnSpc>
            </a:pPr>
            <a:r>
              <a:rPr lang="en-US" sz="2899">
                <a:solidFill>
                  <a:srgbClr val="00694C"/>
                </a:solidFill>
                <a:latin typeface="Canva Sans"/>
                <a:ea typeface="Canva Sans"/>
                <a:cs typeface="Canva Sans"/>
                <a:sym typeface="Canva Sans"/>
              </a:rPr>
              <a:t>3. "Conversion Percentage by Manager"</a:t>
            </a:r>
          </a:p>
          <a:p>
            <a:pPr marL="626102" lvl="1" indent="-313051" algn="l">
              <a:lnSpc>
                <a:spcPts val="4059"/>
              </a:lnSpc>
              <a:buFont typeface="Arial"/>
              <a:buChar char="•"/>
            </a:pPr>
            <a:r>
              <a:rPr lang="en-US" sz="2899">
                <a:solidFill>
                  <a:srgbClr val="00694C"/>
                </a:solidFill>
                <a:latin typeface="Canva Sans"/>
                <a:ea typeface="Canva Sans"/>
                <a:cs typeface="Canva Sans"/>
                <a:sym typeface="Canva Sans"/>
              </a:rPr>
              <a:t>Overview: Shows the conversion rate for each manager’s team, indicating effectiveness in closing sales.</a:t>
            </a:r>
          </a:p>
          <a:p>
            <a:pPr algn="l">
              <a:lnSpc>
                <a:spcPts val="4059"/>
              </a:lnSpc>
            </a:pPr>
            <a:r>
              <a:rPr lang="en-US" sz="2899">
                <a:solidFill>
                  <a:srgbClr val="00694C"/>
                </a:solidFill>
                <a:latin typeface="Canva Sans"/>
                <a:ea typeface="Canva Sans"/>
                <a:cs typeface="Canva Sans"/>
                <a:sym typeface="Canva Sans"/>
              </a:rPr>
              <a:t>4. "Average Weeks to Close by Manager"</a:t>
            </a:r>
          </a:p>
          <a:p>
            <a:pPr marL="626102" lvl="1" indent="-313051" algn="l">
              <a:lnSpc>
                <a:spcPts val="4059"/>
              </a:lnSpc>
              <a:buFont typeface="Arial"/>
              <a:buChar char="•"/>
            </a:pPr>
            <a:r>
              <a:rPr lang="en-US" sz="2899">
                <a:solidFill>
                  <a:srgbClr val="00694C"/>
                </a:solidFill>
                <a:latin typeface="Canva Sans"/>
                <a:ea typeface="Canva Sans"/>
                <a:cs typeface="Canva Sans"/>
                <a:sym typeface="Canva Sans"/>
              </a:rPr>
              <a:t>Overview: Illustrates the average time each manager’s team takes to close sales, highlighting efficiency.</a:t>
            </a:r>
          </a:p>
          <a:p>
            <a:pPr algn="l">
              <a:lnSpc>
                <a:spcPts val="4059"/>
              </a:lnSpc>
            </a:pPr>
            <a:r>
              <a:rPr lang="en-US" sz="2899">
                <a:solidFill>
                  <a:srgbClr val="00694C"/>
                </a:solidFill>
                <a:latin typeface="Canva Sans"/>
                <a:ea typeface="Canva Sans"/>
                <a:cs typeface="Canva Sans"/>
                <a:sym typeface="Canva Sans"/>
              </a:rPr>
              <a:t>5. "New Opportunities by Manager"</a:t>
            </a:r>
          </a:p>
          <a:p>
            <a:pPr marL="626102" lvl="1" indent="-313051" algn="l">
              <a:lnSpc>
                <a:spcPts val="4059"/>
              </a:lnSpc>
              <a:buFont typeface="Arial"/>
              <a:buChar char="•"/>
            </a:pPr>
            <a:r>
              <a:rPr lang="en-US" sz="2899">
                <a:solidFill>
                  <a:srgbClr val="00694C"/>
                </a:solidFill>
                <a:latin typeface="Canva Sans"/>
                <a:ea typeface="Canva Sans"/>
                <a:cs typeface="Canva Sans"/>
                <a:sym typeface="Canva Sans"/>
              </a:rPr>
              <a:t>Overview: Compares the number of new sales opportunities generated by each manager, with Melvin Marxen leading.</a:t>
            </a:r>
          </a:p>
          <a:p>
            <a:pPr algn="l">
              <a:lnSpc>
                <a:spcPts val="5599"/>
              </a:lnSpc>
            </a:pPr>
            <a:endParaRPr lang="en-US" sz="2899">
              <a:solidFill>
                <a:srgbClr val="00694C"/>
              </a:solidFill>
              <a:latin typeface="Canva Sans"/>
              <a:ea typeface="Canva Sans"/>
              <a:cs typeface="Canva Sans"/>
              <a:sym typeface="Canva Sans"/>
            </a:endParaRPr>
          </a:p>
        </p:txBody>
      </p:sp>
      <p:sp>
        <p:nvSpPr>
          <p:cNvPr id="3" name="TextBox 3"/>
          <p:cNvSpPr txBox="1"/>
          <p:nvPr/>
        </p:nvSpPr>
        <p:spPr>
          <a:xfrm>
            <a:off x="1028700" y="159703"/>
            <a:ext cx="11696700" cy="1545295"/>
          </a:xfrm>
          <a:prstGeom prst="rect">
            <a:avLst/>
          </a:prstGeom>
        </p:spPr>
        <p:txBody>
          <a:bodyPr wrap="square" lIns="0" tIns="0" rIns="0" bIns="0" rtlCol="0" anchor="t">
            <a:spAutoFit/>
          </a:bodyPr>
          <a:lstStyle/>
          <a:p>
            <a:pPr>
              <a:lnSpc>
                <a:spcPts val="12880"/>
              </a:lnSpc>
            </a:pPr>
            <a:r>
              <a:rPr lang="en-US" sz="9200" dirty="0">
                <a:solidFill>
                  <a:srgbClr val="00694C"/>
                </a:solidFill>
                <a:latin typeface="Canva Sans Bold"/>
                <a:ea typeface="Canva Sans Bold"/>
                <a:cs typeface="Canva Sans Bold"/>
                <a:sym typeface="Canva Sans Bold"/>
              </a:rPr>
              <a:t>Team Performance</a:t>
            </a:r>
          </a:p>
        </p:txBody>
      </p:sp>
      <p:pic>
        <p:nvPicPr>
          <p:cNvPr id="4" name="Picture 2" descr="image">
            <a:extLst>
              <a:ext uri="{FF2B5EF4-FFF2-40B4-BE49-F238E27FC236}">
                <a16:creationId xmlns:a16="http://schemas.microsoft.com/office/drawing/2014/main" id="{F33C9EAA-4F3A-5C70-F52B-565923A175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8874" y="0"/>
            <a:ext cx="1699126" cy="156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3"/>
          <p:cNvSpPr txBox="1"/>
          <p:nvPr/>
        </p:nvSpPr>
        <p:spPr>
          <a:xfrm>
            <a:off x="4927439" y="9362367"/>
            <a:ext cx="8433122" cy="613411"/>
          </a:xfrm>
          <a:prstGeom prst="rect">
            <a:avLst/>
          </a:prstGeom>
        </p:spPr>
        <p:txBody>
          <a:bodyPr lIns="0" tIns="0" rIns="0" bIns="0" rtlCol="0" anchor="t">
            <a:spAutoFit/>
          </a:bodyPr>
          <a:lstStyle/>
          <a:p>
            <a:pPr marL="0" lvl="0" indent="0" algn="ctr">
              <a:lnSpc>
                <a:spcPts val="5039"/>
              </a:lnSpc>
              <a:spcBef>
                <a:spcPct val="0"/>
              </a:spcBef>
            </a:pPr>
            <a:r>
              <a:rPr lang="en-US" sz="3599" b="1" dirty="0">
                <a:solidFill>
                  <a:srgbClr val="00694C"/>
                </a:solidFill>
                <a:latin typeface="+mj-lt"/>
                <a:sym typeface="Safira March"/>
              </a:rPr>
              <a:t>Product Performance</a:t>
            </a:r>
          </a:p>
        </p:txBody>
      </p:sp>
      <p:pic>
        <p:nvPicPr>
          <p:cNvPr id="5" name="Picture 4">
            <a:extLst>
              <a:ext uri="{FF2B5EF4-FFF2-40B4-BE49-F238E27FC236}">
                <a16:creationId xmlns:a16="http://schemas.microsoft.com/office/drawing/2014/main" id="{F605E5F1-876D-C80A-B684-58CECC8F67F4}"/>
              </a:ext>
            </a:extLst>
          </p:cNvPr>
          <p:cNvPicPr>
            <a:picLocks noChangeAspect="1"/>
          </p:cNvPicPr>
          <p:nvPr/>
        </p:nvPicPr>
        <p:blipFill>
          <a:blip r:embed="rId2"/>
          <a:stretch>
            <a:fillRect/>
          </a:stretch>
        </p:blipFill>
        <p:spPr>
          <a:xfrm>
            <a:off x="1457299" y="311222"/>
            <a:ext cx="15373401" cy="8595178"/>
          </a:xfrm>
          <a:prstGeom prst="rect">
            <a:avLst/>
          </a:prstGeom>
        </p:spPr>
      </p:pic>
      <p:pic>
        <p:nvPicPr>
          <p:cNvPr id="2" name="Picture 2" descr="image">
            <a:extLst>
              <a:ext uri="{FF2B5EF4-FFF2-40B4-BE49-F238E27FC236}">
                <a16:creationId xmlns:a16="http://schemas.microsoft.com/office/drawing/2014/main" id="{F8B5555C-4F72-0FF5-5DD8-456D9EE6D0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45000" y="0"/>
            <a:ext cx="1143000" cy="10508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TotalTime>
  <Words>849</Words>
  <Application>Microsoft Office PowerPoint</Application>
  <PresentationFormat>Custom</PresentationFormat>
  <Paragraphs>83</Paragraphs>
  <Slides>16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Canva Sans</vt:lpstr>
      <vt:lpstr>Raleway Medium</vt:lpstr>
      <vt:lpstr>Arial</vt:lpstr>
      <vt:lpstr>Canva Sans Bold</vt:lpstr>
      <vt:lpstr>Raleway Semi-Bold</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MANHAM</dc:title>
  <cp:lastModifiedBy>20160652</cp:lastModifiedBy>
  <cp:revision>14</cp:revision>
  <dcterms:created xsi:type="dcterms:W3CDTF">2006-08-16T00:00:00Z</dcterms:created>
  <dcterms:modified xsi:type="dcterms:W3CDTF">2024-10-13T10:34:18Z</dcterms:modified>
  <dc:identifier>DAGOUtRKwTE</dc:identifier>
</cp:coreProperties>
</file>